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24" r:id="rId2"/>
    <p:sldId id="256" r:id="rId3"/>
    <p:sldId id="258" r:id="rId4"/>
    <p:sldId id="292" r:id="rId5"/>
    <p:sldId id="259" r:id="rId6"/>
    <p:sldId id="260" r:id="rId7"/>
    <p:sldId id="288" r:id="rId8"/>
    <p:sldId id="289" r:id="rId9"/>
    <p:sldId id="290" r:id="rId10"/>
    <p:sldId id="257" r:id="rId11"/>
    <p:sldId id="291" r:id="rId12"/>
    <p:sldId id="261" r:id="rId13"/>
    <p:sldId id="262" r:id="rId14"/>
    <p:sldId id="281" r:id="rId15"/>
    <p:sldId id="282" r:id="rId16"/>
    <p:sldId id="283" r:id="rId17"/>
    <p:sldId id="284" r:id="rId18"/>
    <p:sldId id="285" r:id="rId19"/>
    <p:sldId id="293" r:id="rId20"/>
    <p:sldId id="286" r:id="rId21"/>
    <p:sldId id="287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6" r:id="rId32"/>
    <p:sldId id="307" r:id="rId33"/>
    <p:sldId id="303" r:id="rId34"/>
    <p:sldId id="304" r:id="rId35"/>
    <p:sldId id="305" r:id="rId36"/>
    <p:sldId id="318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9" r:id="rId48"/>
    <p:sldId id="265" r:id="rId49"/>
    <p:sldId id="321" r:id="rId50"/>
    <p:sldId id="32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85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889DF8-2F0A-4D28-BFA6-DB025AA07328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D01739-35A6-4183-9753-96AA8FA1B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37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11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5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0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1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52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13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33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8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77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55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89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1827-FB5F-45D3-ADCB-D4B7AD1333C6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07AC6-5CD4-44FC-8340-D28C974F8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5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بسم اللّه الرحمن الرحیم - عکس ویسگو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945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مشکلات تنفسی در نوزادان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885" y="1825625"/>
            <a:ext cx="725223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0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پیش از تولد نوزاد</a:t>
            </a:r>
            <a:r>
              <a:rPr lang="fa-IR" b="1" dirty="0"/>
              <a:t/>
            </a:r>
            <a:br>
              <a:rPr lang="fa-IR" b="1" dirty="0"/>
            </a:b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برای تولد آماده شوید</a:t>
            </a:r>
            <a:r>
              <a:rPr lang="fa-IR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1785" y="1810328"/>
            <a:ext cx="8516906" cy="46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1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4505"/>
            <a:ext cx="10515600" cy="345357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087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تسهیل</a:t>
            </a:r>
            <a:r>
              <a:rPr lang="en-US" dirty="0" smtClean="0"/>
              <a:t> </a:t>
            </a:r>
            <a:r>
              <a:rPr lang="fa-IR" dirty="0" smtClean="0"/>
              <a:t>گران </a:t>
            </a:r>
            <a:r>
              <a:rPr lang="fa-IR" dirty="0"/>
              <a:t>چگونگی آماده شدن برای تولد را نمایش میدهند.</a:t>
            </a:r>
            <a:br>
              <a:rPr lang="fa-IR" dirty="0"/>
            </a:br>
            <a:r>
              <a:rPr lang="fa-IR" dirty="0"/>
              <a:t>فراگیران به صورت دو به دو چک لیست را تمرین میکنند. یک نفر نقش عامل</a:t>
            </a:r>
            <a:br>
              <a:rPr lang="fa-IR" dirty="0"/>
            </a:br>
            <a:r>
              <a:rPr lang="fa-IR" dirty="0"/>
              <a:t>زایمان و دیگری نقش مادر را ایفا میکند. کار را با معرفی خود به مادر آغاز</a:t>
            </a:r>
            <a:br>
              <a:rPr lang="fa-IR" dirty="0"/>
            </a:br>
            <a:r>
              <a:rPr lang="fa-IR" dirty="0"/>
              <a:t>کنید. سپس در حالی که برای تولد آماده میشوید با مادر و فرد کمکی ارتباط</a:t>
            </a:r>
            <a:br>
              <a:rPr lang="fa-IR" dirty="0"/>
            </a:br>
            <a:r>
              <a:rPr lang="fa-IR" dirty="0"/>
              <a:t>برقرار نمایید.</a:t>
            </a:r>
            <a:br>
              <a:rPr lang="fa-IR" dirty="0"/>
            </a:br>
            <a:r>
              <a:rPr lang="fa-IR" dirty="0"/>
              <a:t>فراگیران به یکدیگر بازخورد میدهند و نقشهایشان را جا به جا و دوباره</a:t>
            </a:r>
            <a:br>
              <a:rPr lang="fa-IR" dirty="0"/>
            </a:br>
            <a:r>
              <a:rPr lang="fa-IR" dirty="0"/>
              <a:t>تمرین میکنند </a:t>
            </a:r>
            <a:br>
              <a:rPr lang="fa-IR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4800" b="1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smtClean="0"/>
              <a:t/>
            </a:r>
            <a:br>
              <a:rPr lang="fa-IR" smtClean="0"/>
            </a:br>
            <a:r>
              <a:rPr lang="en-US" b="1" smtClean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04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761" y="1918418"/>
            <a:ext cx="6592166" cy="479028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84727"/>
            <a:ext cx="10515600" cy="2179782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Helping Babies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Breathe</a:t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>
                <a:solidFill>
                  <a:schemeClr val="accent6">
                    <a:lumMod val="50000"/>
                  </a:schemeClr>
                </a:solidFill>
              </a:rPr>
              <a:t>چک </a:t>
            </a:r>
            <a:r>
              <a:rPr lang="fa-IR" b="1" dirty="0" smtClean="0">
                <a:solidFill>
                  <a:schemeClr val="accent6">
                    <a:lumMod val="50000"/>
                  </a:schemeClr>
                </a:solidFill>
              </a:rPr>
              <a:t>لیست</a:t>
            </a:r>
            <a:r>
              <a:rPr lang="fa-IR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fa-IR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02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894" y="2102716"/>
            <a:ext cx="5402539" cy="43513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23893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31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sz="3100" dirty="0" smtClean="0"/>
              <a:t/>
            </a:r>
            <a:br>
              <a:rPr lang="fa-IR" sz="3100" dirty="0" smtClean="0"/>
            </a:br>
            <a:r>
              <a:rPr lang="en-US" sz="3100" b="1" dirty="0">
                <a:solidFill>
                  <a:schemeClr val="accent5">
                    <a:lumMod val="75000"/>
                  </a:schemeClr>
                </a:solidFill>
              </a:rPr>
              <a:t>Helping Babies </a:t>
            </a:r>
            <a:r>
              <a:rPr lang="en-US" sz="3100" b="1" dirty="0" smtClean="0">
                <a:solidFill>
                  <a:schemeClr val="accent5">
                    <a:lumMod val="75000"/>
                  </a:schemeClr>
                </a:solidFill>
              </a:rPr>
              <a:t>Breathe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بلافاصله </a:t>
            </a: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پس از تولد</a:t>
            </a:r>
            <a:br>
              <a:rPr lang="fa-IR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نوزاد را به طور کامل خشک کنيد</a:t>
            </a:r>
            <a:r>
              <a:rPr lang="fa-I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623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91982" cy="4741430"/>
          </a:xfrm>
        </p:spPr>
        <p:txBody>
          <a:bodyPr>
            <a:normAutofit fontScale="92500" lnSpcReduction="10000"/>
          </a:bodyPr>
          <a:lstStyle/>
          <a:p>
            <a:pPr algn="r" rtl="1"/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نوزاد را بلافاصله پس از تولد به طور کامل </a:t>
            </a:r>
            <a:r>
              <a:rPr lang="fa-IR" sz="3000" b="1" dirty="0" smtClean="0">
                <a:solidFill>
                  <a:schemeClr val="accent6">
                    <a:lumMod val="75000"/>
                  </a:schemeClr>
                </a:solidFill>
              </a:rPr>
              <a:t>خشک کنید</a:t>
            </a: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b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خشک کردن کمک میکند تا نوزاد گرم نگه </a:t>
            </a:r>
            <a:r>
              <a:rPr lang="fa-IR" sz="3000" b="1" dirty="0" smtClean="0">
                <a:solidFill>
                  <a:schemeClr val="accent6">
                    <a:lumMod val="75000"/>
                  </a:schemeClr>
                </a:solidFill>
              </a:rPr>
              <a:t>داشته و </a:t>
            </a: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تحریک تنفسي انجام شود. نوزاد تازه به </a:t>
            </a:r>
            <a:r>
              <a:rPr lang="fa-IR" sz="3000" b="1" dirty="0" smtClean="0">
                <a:solidFill>
                  <a:schemeClr val="accent6">
                    <a:lumMod val="75000"/>
                  </a:schemeClr>
                </a:solidFill>
              </a:rPr>
              <a:t>دنیا آمده </a:t>
            </a: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خیس است و حتي در اتاق گرم هم </a:t>
            </a:r>
            <a:r>
              <a:rPr lang="fa-IR" sz="3000" b="1" dirty="0" smtClean="0">
                <a:solidFill>
                  <a:schemeClr val="accent6">
                    <a:lumMod val="75000"/>
                  </a:schemeClr>
                </a:solidFill>
              </a:rPr>
              <a:t>سردش میشود</a:t>
            </a: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b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با مالش پارچهاي بر روي بدن، دستها، پاها و </a:t>
            </a:r>
            <a:r>
              <a:rPr lang="fa-IR" sz="3000" b="1" dirty="0" smtClean="0">
                <a:solidFill>
                  <a:schemeClr val="accent6">
                    <a:lumMod val="75000"/>
                  </a:schemeClr>
                </a:solidFill>
              </a:rPr>
              <a:t>سر نوزاد </a:t>
            </a:r>
            <a:r>
              <a:rPr lang="fa-IR" sz="3000" b="1" dirty="0">
                <a:solidFill>
                  <a:schemeClr val="accent6">
                    <a:lumMod val="75000"/>
                  </a:schemeClr>
                </a:solidFill>
              </a:rPr>
              <a:t>را به آرامي خشک کنید</a:t>
            </a:r>
            <a:r>
              <a:rPr lang="fa-IR" b="1" dirty="0" smtClean="0"/>
              <a:t>.</a:t>
            </a:r>
          </a:p>
          <a:p>
            <a:pPr algn="r" rtl="1"/>
            <a:r>
              <a:rPr lang="fa-IR" dirty="0" smtClean="0"/>
              <a:t>خشک </a:t>
            </a:r>
            <a:r>
              <a:rPr lang="fa-IR" dirty="0"/>
              <a:t>کردن پشت نوزاد تحریک مهمی برای آغاز </a:t>
            </a:r>
            <a:r>
              <a:rPr lang="fa-IR" dirty="0" smtClean="0"/>
              <a:t>تنفس است</a:t>
            </a:r>
            <a:r>
              <a:rPr lang="fa-IR" dirty="0"/>
              <a:t>. صورت نوزاد را از خون و ترشحات پاک کنید.</a:t>
            </a:r>
            <a:br>
              <a:rPr lang="fa-IR" dirty="0"/>
            </a:br>
            <a:r>
              <a:rPr lang="fa-IR" dirty="0"/>
              <a:t>خشک کردن را میتوان روی شکم مادر انجام داد.</a:t>
            </a:r>
            <a:br>
              <a:rPr lang="fa-IR" dirty="0"/>
            </a:br>
            <a:r>
              <a:rPr lang="fa-IR" dirty="0"/>
              <a:t>پیش از تولد پارچهای تمیز روی شکم مادر پهن کنید.</a:t>
            </a:r>
            <a:br>
              <a:rPr lang="fa-IR" dirty="0"/>
            </a:br>
            <a:r>
              <a:rPr lang="fa-IR" dirty="0"/>
              <a:t>نوزاد را روی این پارچه قرار داده کامل خشک کنید.</a:t>
            </a:r>
            <a:br>
              <a:rPr lang="fa-IR" dirty="0"/>
            </a:br>
            <a:r>
              <a:rPr lang="fa-IR" dirty="0"/>
              <a:t>پارچه خیس را کنار بگذارید و نوزاد را در </a:t>
            </a:r>
            <a:r>
              <a:rPr lang="fa-IR" dirty="0" smtClean="0"/>
              <a:t>تماس پوست </a:t>
            </a:r>
            <a:r>
              <a:rPr lang="fa-IR" dirty="0"/>
              <a:t>با پوست مادر قرار دهید. سپس نوزاد را </a:t>
            </a:r>
            <a:r>
              <a:rPr lang="fa-IR" dirty="0" smtClean="0"/>
              <a:t>با پارچه های </a:t>
            </a:r>
            <a:r>
              <a:rPr lang="fa-IR" dirty="0"/>
              <a:t>تمیز بپوشانید.</a:t>
            </a:r>
            <a:br>
              <a:rPr lang="fa-IR" dirty="0"/>
            </a:br>
            <a:r>
              <a:rPr lang="fa-IR" dirty="0"/>
              <a:t>زمان تولد نوزاد را یادداشت کنید </a:t>
            </a:r>
            <a:br>
              <a:rPr lang="fa-IR" dirty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90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74511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2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sz="2800" dirty="0" smtClean="0"/>
              <a:t/>
            </a:r>
            <a:br>
              <a:rPr lang="fa-IR" sz="2800" dirty="0" smtClean="0"/>
            </a:b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</a:rPr>
              <a:t>Helping Babies 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Breathe</a:t>
            </a:r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a-IR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/>
              <a:t>ارزیابي پس از خشک کردن</a:t>
            </a:r>
            <a:br>
              <a:rPr lang="fa-IR" b="1" dirty="0"/>
            </a:br>
            <a:r>
              <a:rPr lang="fa-IR" b="1" dirty="0"/>
              <a:t>آیا نوزادگریه ميکند؟</a:t>
            </a:r>
            <a:r>
              <a:rPr lang="fa-IR" sz="2800" dirty="0"/>
              <a:t> </a:t>
            </a:r>
            <a:br>
              <a:rPr lang="fa-IR" sz="2800" dirty="0"/>
            </a:b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5024" y="1891160"/>
            <a:ext cx="10261951" cy="42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06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965873" cy="4351338"/>
          </a:xfrm>
        </p:spPr>
        <p:txBody>
          <a:bodyPr/>
          <a:lstStyle/>
          <a:p>
            <a:pPr algn="r" rtl="1"/>
            <a:r>
              <a:rPr lang="fa-IR" b="1" dirty="0" smtClean="0"/>
              <a:t>تقریبا </a:t>
            </a:r>
            <a:r>
              <a:rPr lang="fa-IR" b="1" dirty="0"/>
              <a:t>از هر 10تولد، یک نوزاد براي تنفس </a:t>
            </a:r>
            <a:r>
              <a:rPr lang="fa-IR" b="1" dirty="0" smtClean="0"/>
              <a:t>نیاز به </a:t>
            </a:r>
            <a:r>
              <a:rPr lang="fa-IR" b="1" dirty="0"/>
              <a:t>کمک </a:t>
            </a:r>
            <a:r>
              <a:rPr lang="fa-IR" b="1" dirty="0" smtClean="0"/>
              <a:t>دارد</a:t>
            </a:r>
          </a:p>
          <a:p>
            <a:pPr algn="r" rtl="1"/>
            <a:r>
              <a:rPr lang="fa-IR" b="1" dirty="0" smtClean="0"/>
              <a:t>ارزیابی </a:t>
            </a:r>
            <a:r>
              <a:rPr lang="fa-IR" b="1" dirty="0"/>
              <a:t>سریع پس از خشک </a:t>
            </a:r>
            <a:r>
              <a:rPr lang="fa-IR" b="1" dirty="0" smtClean="0"/>
              <a:t>کردن در </a:t>
            </a:r>
            <a:r>
              <a:rPr lang="fa-IR" b="1" dirty="0"/>
              <a:t>زمان تولد، بهترین راه برای دانستن نیاز نوزاد </a:t>
            </a:r>
            <a:r>
              <a:rPr lang="fa-IR" b="1" dirty="0" smtClean="0"/>
              <a:t>به کمک </a:t>
            </a:r>
            <a:r>
              <a:rPr lang="fa-IR" b="1" dirty="0"/>
              <a:t>براي تنفس است</a:t>
            </a:r>
            <a:r>
              <a:rPr lang="fa-IR" dirty="0"/>
              <a:t> </a:t>
            </a:r>
            <a:endParaRPr lang="fa-IR" dirty="0" smtClean="0"/>
          </a:p>
          <a:p>
            <a:pPr algn="r" rtl="1"/>
            <a:r>
              <a:rPr lang="fa-IR" b="1" dirty="0" smtClean="0"/>
              <a:t>بلافاصله </a:t>
            </a:r>
            <a:r>
              <a:rPr lang="fa-IR" b="1" dirty="0"/>
              <a:t>پس از خشک کردن نوزاد، بپرسید: </a:t>
            </a:r>
            <a:r>
              <a:rPr lang="fa-IR" b="1" dirty="0" smtClean="0"/>
              <a:t>آیا نوزاد </a:t>
            </a:r>
            <a:r>
              <a:rPr lang="fa-IR" b="1" dirty="0"/>
              <a:t>گریه </a:t>
            </a:r>
            <a:r>
              <a:rPr lang="fa-IR" b="1" dirty="0" smtClean="0"/>
              <a:t>ميکند</a:t>
            </a:r>
          </a:p>
          <a:p>
            <a:pPr marL="0" indent="0" algn="r" rtl="1">
              <a:buNone/>
            </a:pPr>
            <a:r>
              <a:rPr lang="fa-IR" dirty="0" smtClean="0"/>
              <a:t> 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574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b="1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sz="2800" smtClean="0"/>
              <a:t/>
            </a:r>
            <a:br>
              <a:rPr lang="fa-IR" sz="2800" smtClean="0"/>
            </a:br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r>
              <a:rPr lang="fa-IR" sz="2800" b="1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a-IR" sz="2800" b="1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smtClean="0"/>
              <a:t>ارزیابي پس از خشک کردن</a:t>
            </a:r>
            <a:br>
              <a:rPr lang="fa-IR" b="1" smtClean="0"/>
            </a:br>
            <a:r>
              <a:rPr lang="fa-IR" b="1" smtClean="0"/>
              <a:t>آیا نوزادگریه ميکند؟</a:t>
            </a:r>
            <a:r>
              <a:rPr lang="fa-IR" sz="2800" smtClean="0"/>
              <a:t> </a:t>
            </a:r>
            <a:br>
              <a:rPr lang="fa-IR" sz="280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9366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90688"/>
            <a:ext cx="10965873" cy="4486275"/>
          </a:xfrm>
        </p:spPr>
        <p:txBody>
          <a:bodyPr>
            <a:noAutofit/>
          </a:bodyPr>
          <a:lstStyle/>
          <a:p>
            <a:pPr algn="r" rtl="1"/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تصمیم بگیرید نوزاد چه نوع مراقبتي نیاز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دارد</a:t>
            </a:r>
          </a:p>
          <a:p>
            <a:pPr algn="r" rtl="1"/>
            <a:r>
              <a:rPr lang="fa-IR" sz="2000" dirty="0" smtClean="0"/>
              <a:t>نوزادي </a:t>
            </a:r>
            <a:r>
              <a:rPr lang="fa-IR" sz="2000" dirty="0"/>
              <a:t>که گریه ميکند، نیاز به مراقبت معمول </a:t>
            </a:r>
            <a:r>
              <a:rPr lang="fa-IR" sz="2000" dirty="0" smtClean="0"/>
              <a:t>دارد</a:t>
            </a:r>
          </a:p>
          <a:p>
            <a:pPr algn="r" rtl="1"/>
            <a:r>
              <a:rPr lang="fa-IR" sz="2000" dirty="0" smtClean="0"/>
              <a:t>یشتر </a:t>
            </a:r>
            <a:r>
              <a:rPr lang="fa-IR" sz="2000" dirty="0"/>
              <a:t>نوزادان در زمان تولد گریه ميکنند. گریه </a:t>
            </a:r>
            <a:r>
              <a:rPr lang="fa-IR" sz="2000" dirty="0" smtClean="0"/>
              <a:t>کردن به </a:t>
            </a:r>
            <a:r>
              <a:rPr lang="fa-IR" sz="2000" dirty="0"/>
              <a:t>این معني است که نوزاد تنفس خوبي دارد. </a:t>
            </a:r>
            <a:r>
              <a:rPr lang="fa-IR" sz="2000" dirty="0" smtClean="0"/>
              <a:t>گریه زماني </a:t>
            </a:r>
            <a:r>
              <a:rPr lang="fa-IR" sz="2000" dirty="0"/>
              <a:t>امکانپذیر است که مقدار زیادي هوا به </a:t>
            </a:r>
            <a:r>
              <a:rPr lang="fa-IR" sz="2000" dirty="0" smtClean="0"/>
              <a:t>داخل و </a:t>
            </a:r>
            <a:r>
              <a:rPr lang="fa-IR" sz="2000" dirty="0"/>
              <a:t>خارج ریه حرکت </a:t>
            </a:r>
            <a:r>
              <a:rPr lang="fa-IR" sz="2000" dirty="0" smtClean="0"/>
              <a:t>کند</a:t>
            </a:r>
          </a:p>
          <a:p>
            <a:pPr algn="r" rtl="1"/>
            <a:r>
              <a:rPr lang="fa-IR" sz="2000" dirty="0" smtClean="0"/>
              <a:t>نوزادي </a:t>
            </a:r>
            <a:r>
              <a:rPr lang="fa-IR" sz="2000" dirty="0"/>
              <a:t>که در حال </a:t>
            </a:r>
            <a:r>
              <a:rPr lang="fa-IR" sz="2000" dirty="0" smtClean="0"/>
              <a:t>گریه کردن </a:t>
            </a:r>
            <a:r>
              <a:rPr lang="fa-IR" sz="2000" dirty="0"/>
              <a:t>است معمولاً دستها و پاهاي خود را </a:t>
            </a:r>
            <a:r>
              <a:rPr lang="fa-IR" sz="2000" dirty="0" smtClean="0"/>
              <a:t>تکان ميدهد </a:t>
            </a:r>
            <a:r>
              <a:rPr lang="fa-IR" sz="2000" dirty="0"/>
              <a:t>و تون عضلاني خوبي </a:t>
            </a:r>
            <a:r>
              <a:rPr lang="fa-IR" sz="2000" dirty="0" smtClean="0"/>
              <a:t>دارد</a:t>
            </a:r>
          </a:p>
          <a:p>
            <a:pPr algn="r" rtl="1"/>
            <a:r>
              <a:rPr lang="fa-IR" sz="2000" dirty="0" smtClean="0"/>
              <a:t>پس </a:t>
            </a:r>
            <a:r>
              <a:rPr lang="fa-IR" sz="2000" dirty="0"/>
              <a:t>از چند </a:t>
            </a:r>
            <a:r>
              <a:rPr lang="fa-IR" sz="2000" dirty="0" smtClean="0"/>
              <a:t>بار گریه </a:t>
            </a:r>
            <a:r>
              <a:rPr lang="fa-IR" sz="2000" dirty="0"/>
              <a:t>کردن، ممکن است گریه قطع و نفسهاي آرام </a:t>
            </a:r>
            <a:r>
              <a:rPr lang="fa-IR" sz="2000" dirty="0" smtClean="0"/>
              <a:t>ومنظم </a:t>
            </a:r>
            <a:r>
              <a:rPr lang="fa-IR" sz="2000" dirty="0"/>
              <a:t>نوزاد آغاز </a:t>
            </a:r>
            <a:r>
              <a:rPr lang="fa-IR" sz="2000" dirty="0" smtClean="0"/>
              <a:t>شود</a:t>
            </a:r>
          </a:p>
          <a:p>
            <a:pPr algn="r" rtl="1"/>
            <a:r>
              <a:rPr lang="fa-IR" sz="2000" dirty="0" smtClean="0"/>
              <a:t>نوزادي </a:t>
            </a:r>
            <a:r>
              <a:rPr lang="fa-IR" sz="2000" dirty="0"/>
              <a:t>که گریه نميکند، براي تنفس نیاز به </a:t>
            </a:r>
            <a:r>
              <a:rPr lang="fa-IR" sz="2000" dirty="0" smtClean="0"/>
              <a:t>کمک دارد</a:t>
            </a:r>
            <a:r>
              <a:rPr lang="fa-IR" sz="2000" dirty="0"/>
              <a:t>. نوزادي که گریه نمی کند ممکن است در </a:t>
            </a:r>
            <a:r>
              <a:rPr lang="fa-IR" sz="2000" dirty="0" smtClean="0"/>
              <a:t>زمان تولد </a:t>
            </a:r>
            <a:r>
              <a:rPr lang="fa-IR" sz="2000" dirty="0"/>
              <a:t>تنفس نداشته </a:t>
            </a:r>
            <a:r>
              <a:rPr lang="fa-IR" sz="2000" dirty="0" smtClean="0"/>
              <a:t>باشد</a:t>
            </a:r>
          </a:p>
          <a:p>
            <a:pPr algn="r" rtl="1"/>
            <a:r>
              <a:rPr lang="fa-IR" sz="2000" dirty="0" smtClean="0"/>
              <a:t>نوزادي </a:t>
            </a:r>
            <a:r>
              <a:rPr lang="fa-IR" sz="2000" dirty="0"/>
              <a:t>که تنفس ندارد، </a:t>
            </a:r>
            <a:r>
              <a:rPr lang="fa-IR" sz="2000" dirty="0" smtClean="0"/>
              <a:t>شل و </a:t>
            </a:r>
            <a:r>
              <a:rPr lang="fa-IR" sz="2000" dirty="0"/>
              <a:t>بی حرکت است. پوست نوزاد نیز ممکن است </a:t>
            </a:r>
            <a:r>
              <a:rPr lang="fa-IR" sz="2000" dirty="0" smtClean="0"/>
              <a:t>رنگ پریده </a:t>
            </a:r>
            <a:r>
              <a:rPr lang="fa-IR" sz="2000" dirty="0"/>
              <a:t>یا کبود </a:t>
            </a:r>
            <a:r>
              <a:rPr lang="fa-IR" sz="2000" dirty="0" smtClean="0"/>
              <a:t>باشد</a:t>
            </a:r>
          </a:p>
          <a:p>
            <a:pPr algn="r" rtl="1"/>
            <a:r>
              <a:rPr lang="fa-IR" sz="2000" dirty="0" smtClean="0"/>
              <a:t>همه </a:t>
            </a:r>
            <a:r>
              <a:rPr lang="fa-IR" sz="2000" dirty="0"/>
              <a:t>نوزادان با تنفس سطحي یا منقطع یا بدون </a:t>
            </a:r>
            <a:r>
              <a:rPr lang="fa-IR" sz="2000" dirty="0" smtClean="0"/>
              <a:t>تنفس نیاز </a:t>
            </a:r>
            <a:r>
              <a:rPr lang="fa-IR" sz="2000" dirty="0"/>
              <a:t>به کمک فوری </a:t>
            </a:r>
            <a:r>
              <a:rPr lang="fa-IR" sz="2000" dirty="0" smtClean="0"/>
              <a:t>دارند</a:t>
            </a:r>
          </a:p>
          <a:p>
            <a:pPr algn="r" rtl="1"/>
            <a:r>
              <a:rPr lang="fa-IR" sz="2000" dirty="0" smtClean="0"/>
              <a:t>اقدام </a:t>
            </a:r>
            <a:r>
              <a:rPr lang="fa-IR" sz="2000" dirty="0"/>
              <a:t>فوری، به زودتر آغاز شدن تنفس نوزاد </a:t>
            </a:r>
            <a:r>
              <a:rPr lang="fa-IR" sz="2000" dirty="0" smtClean="0"/>
              <a:t>کمک میکند</a:t>
            </a:r>
          </a:p>
          <a:p>
            <a:pPr algn="r" rtl="1"/>
            <a:r>
              <a:rPr lang="fa-IR" sz="2000" dirty="0" smtClean="0"/>
              <a:t>اگر </a:t>
            </a:r>
            <a:r>
              <a:rPr lang="fa-IR" sz="2000" dirty="0"/>
              <a:t>به نوزادي که نفس نميکشد کمک </a:t>
            </a:r>
            <a:r>
              <a:rPr lang="fa-IR" sz="2000" dirty="0" smtClean="0"/>
              <a:t>نکنید،ممکن </a:t>
            </a:r>
            <a:r>
              <a:rPr lang="fa-IR" sz="2000" dirty="0"/>
              <a:t>است بمیرد یا مغز او دچارآسیب دیدگي </a:t>
            </a:r>
            <a:r>
              <a:rPr lang="fa-IR" sz="2000" dirty="0" smtClean="0"/>
              <a:t>جدي شود </a:t>
            </a:r>
            <a:r>
              <a:rPr lang="fa-IR" sz="2000" dirty="0"/>
              <a:t/>
            </a:r>
            <a:br>
              <a:rPr lang="fa-IR" sz="2000" dirty="0"/>
            </a:br>
            <a:r>
              <a:rPr lang="fa-IR" sz="2000" dirty="0"/>
              <a:t> </a:t>
            </a:r>
            <a:r>
              <a:rPr lang="fa-IR" dirty="0"/>
              <a:t/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65125"/>
            <a:ext cx="10515600" cy="1574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2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sz="2800" dirty="0" smtClean="0"/>
              <a:t/>
            </a:r>
            <a:br>
              <a:rPr lang="fa-IR" sz="2800" dirty="0" smtClean="0"/>
            </a:b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r>
              <a:rPr lang="fa-IR" sz="28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fa-IR" sz="28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 smtClean="0"/>
              <a:t>ارزیابي پس از خشک کردن</a:t>
            </a:r>
            <a:br>
              <a:rPr lang="fa-IR" b="1" dirty="0" smtClean="0"/>
            </a:br>
            <a:r>
              <a:rPr lang="fa-IR" b="1" dirty="0" smtClean="0"/>
              <a:t>آیا نوزادگریه ميکند؟</a:t>
            </a:r>
            <a:r>
              <a:rPr lang="fa-IR" sz="2800" dirty="0" smtClean="0"/>
              <a:t> </a:t>
            </a:r>
            <a:br>
              <a:rPr lang="fa-IR" sz="2800" dirty="0" smtClean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5431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7891" y="614363"/>
            <a:ext cx="9144000" cy="2387600"/>
          </a:xfrm>
        </p:spPr>
        <p:txBody>
          <a:bodyPr>
            <a:normAutofit/>
          </a:bodyPr>
          <a:lstStyle/>
          <a:p>
            <a:pPr fontAlgn="t"/>
            <a:r>
              <a:rPr lang="fa-IR" sz="72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</a:rPr>
              <a:t>Helping Babies </a:t>
            </a:r>
            <a:r>
              <a:rPr lang="en-US" sz="6600" b="1" dirty="0" smtClean="0">
                <a:solidFill>
                  <a:schemeClr val="accent5">
                    <a:lumMod val="75000"/>
                  </a:schemeClr>
                </a:solidFill>
              </a:rPr>
              <a:t>Breathe</a:t>
            </a:r>
            <a:endParaRPr lang="en-US" sz="6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72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4378" y="1690688"/>
            <a:ext cx="8778567" cy="48948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47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11252199" cy="499643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91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710" y="886691"/>
            <a:ext cx="10012218" cy="564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3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5600" y="1027906"/>
            <a:ext cx="10252364" cy="573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82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1781" y="1825625"/>
            <a:ext cx="486843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9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3836" y="1825625"/>
            <a:ext cx="75043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65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8509" y="868218"/>
            <a:ext cx="10123055" cy="571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39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" y="365125"/>
            <a:ext cx="11065163" cy="61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0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110" y="110836"/>
            <a:ext cx="11682058" cy="674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5811" y="886053"/>
            <a:ext cx="3734152" cy="597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6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0416" y="1266684"/>
            <a:ext cx="8053256" cy="53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3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7650" y="614312"/>
            <a:ext cx="7323113" cy="58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7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2" y="434109"/>
            <a:ext cx="10825018" cy="631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67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674" y="637309"/>
            <a:ext cx="9279410" cy="589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3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6164" y="135350"/>
            <a:ext cx="10384164" cy="66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93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8817" y="1825625"/>
            <a:ext cx="69743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68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6525" y="365125"/>
            <a:ext cx="9991075" cy="652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46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6764" y="166255"/>
            <a:ext cx="10760363" cy="63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0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055" y="288395"/>
            <a:ext cx="10631053" cy="647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87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582" y="544946"/>
            <a:ext cx="10760363" cy="607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5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874" y="544946"/>
            <a:ext cx="10751126" cy="588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5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7539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14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145" y="780761"/>
            <a:ext cx="1052021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76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479" y="295178"/>
            <a:ext cx="10965847" cy="625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192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295" y="563419"/>
            <a:ext cx="10006650" cy="60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4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818" y="241313"/>
            <a:ext cx="10852727" cy="62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73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1345" y="295564"/>
            <a:ext cx="10963565" cy="639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51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3782" y="471054"/>
            <a:ext cx="10317017" cy="593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97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873" y="184727"/>
            <a:ext cx="10889671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35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528291" y="-240149"/>
            <a:ext cx="6585530" cy="743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sz="4000" b="1">
                <a:solidFill>
                  <a:srgbClr val="003399"/>
                </a:solidFill>
              </a:rPr>
              <a:t>Action Plan</a:t>
            </a:r>
            <a:r>
              <a:rPr lang="en-US" altLang="en-US" sz="4000">
                <a:solidFill>
                  <a:srgbClr val="669900"/>
                </a:solidFill>
              </a:rPr>
              <a:t/>
            </a:r>
            <a:br>
              <a:rPr lang="en-US" altLang="en-US" sz="4000">
                <a:solidFill>
                  <a:srgbClr val="669900"/>
                </a:solidFill>
              </a:rPr>
            </a:br>
            <a:r>
              <a:rPr lang="en-US" altLang="en-US" sz="4000">
                <a:solidFill>
                  <a:srgbClr val="669900"/>
                </a:solidFill>
              </a:rPr>
              <a:t>Plan</a:t>
            </a:r>
          </a:p>
        </p:txBody>
      </p:sp>
      <p:pic>
        <p:nvPicPr>
          <p:cNvPr id="20483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40145"/>
            <a:ext cx="6391564" cy="6465455"/>
          </a:xfrm>
          <a:noFill/>
        </p:spPr>
      </p:pic>
      <p:sp>
        <p:nvSpPr>
          <p:cNvPr id="20484" name="Rectangle 6"/>
          <p:cNvSpPr txBox="1">
            <a:spLocks noChangeArrowheads="1"/>
          </p:cNvSpPr>
          <p:nvPr/>
        </p:nvSpPr>
        <p:spPr bwMode="auto">
          <a:xfrm>
            <a:off x="9874250" y="6477001"/>
            <a:ext cx="56515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479" tIns="41239" rIns="82479" bIns="41239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B2378D8-7B27-49D3-8BB4-17C39A24FDA7}" type="slidenum">
              <a:rPr lang="en-US" altLang="en-US" sz="1400"/>
              <a:pPr eaLnBrk="1" hangingPunct="1"/>
              <a:t>48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016787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056" y="365125"/>
            <a:ext cx="1080654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1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800" dirty="0" smtClean="0"/>
              <a:t/>
            </a:r>
            <a:br>
              <a:rPr lang="fa-IR" sz="48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8181"/>
            <a:ext cx="10515600" cy="4098781"/>
          </a:xfrm>
        </p:spPr>
        <p:txBody>
          <a:bodyPr/>
          <a:lstStyle/>
          <a:p>
            <a:pPr algn="r" rtl="1"/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کمک به تنفس نوزاد </a:t>
            </a:r>
            <a:r>
              <a:rPr lang="fa-IR" dirty="0"/>
              <a:t>به عامل زایمان نوزاد، </a:t>
            </a:r>
            <a:r>
              <a:rPr lang="fa-IR" dirty="0" smtClean="0"/>
              <a:t>آموزش ميدهد </a:t>
            </a:r>
            <a:r>
              <a:rPr lang="fa-IR" dirty="0"/>
              <a:t>که چگونه از نوزاد در زمان تولد مراقبت </a:t>
            </a:r>
            <a:r>
              <a:rPr lang="fa-IR" dirty="0" smtClean="0"/>
              <a:t>کند.</a:t>
            </a:r>
          </a:p>
          <a:p>
            <a:pPr algn="r" rtl="1"/>
            <a:r>
              <a:rPr lang="fa-IR" dirty="0" smtClean="0"/>
              <a:t>تمام </a:t>
            </a:r>
            <a:r>
              <a:rPr lang="fa-IR" dirty="0"/>
              <a:t>نوزادان نیاز دارند که تمیز و گرم نگه </a:t>
            </a:r>
            <a:r>
              <a:rPr lang="fa-IR" dirty="0" smtClean="0"/>
              <a:t>داشته شوند </a:t>
            </a:r>
            <a:r>
              <a:rPr lang="fa-IR" dirty="0"/>
              <a:t>و به تغذیه با شیر مادر تشویق </a:t>
            </a:r>
            <a:r>
              <a:rPr lang="fa-IR" dirty="0" smtClean="0"/>
              <a:t>شوند.</a:t>
            </a:r>
          </a:p>
          <a:p>
            <a:pPr algn="r" rtl="1"/>
            <a:r>
              <a:rPr lang="fa-IR" dirty="0" smtClean="0"/>
              <a:t>نوزاداني </a:t>
            </a:r>
            <a:r>
              <a:rPr lang="fa-IR" dirty="0"/>
              <a:t>که نفس نمیکشند، نیاز به کمک </a:t>
            </a:r>
            <a:r>
              <a:rPr lang="fa-IR" dirty="0" smtClean="0"/>
              <a:t>اضافی در </a:t>
            </a:r>
            <a:r>
              <a:rPr lang="fa-IR" dirty="0"/>
              <a:t>دقیقه اول پس از تولد دارند</a:t>
            </a:r>
            <a:r>
              <a:rPr lang="fa-IR" dirty="0" smtClean="0"/>
              <a:t> </a:t>
            </a:r>
            <a:br>
              <a:rPr lang="fa-IR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6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52582"/>
            <a:ext cx="10901218" cy="60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5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fa-IR" sz="3200" b="1" dirty="0">
                <a:solidFill>
                  <a:schemeClr val="accent6">
                    <a:lumMod val="75000"/>
                  </a:schemeClr>
                </a:solidFill>
              </a:rPr>
              <a:t>کمک به تنفس نوزاد </a:t>
            </a:r>
            <a:r>
              <a:rPr lang="fa-IR" dirty="0"/>
              <a:t>بر دقیقه طلایی تکیه دارد؛ </a:t>
            </a:r>
            <a:r>
              <a:rPr lang="fa-IR" dirty="0" smtClean="0"/>
              <a:t>این زمانی </a:t>
            </a:r>
            <a:r>
              <a:rPr lang="fa-IR" dirty="0"/>
              <a:t>است که تحریک تنفس و تهویه با بگ و </a:t>
            </a:r>
            <a:r>
              <a:rPr lang="fa-IR" dirty="0" smtClean="0"/>
              <a:t>ماسک میتواند </a:t>
            </a:r>
            <a:r>
              <a:rPr lang="fa-IR" dirty="0"/>
              <a:t>زندگی بخش باشد. باید دست کم </a:t>
            </a: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یک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فرد ماهر </a:t>
            </a:r>
            <a:r>
              <a:rPr lang="fa-IR" dirty="0"/>
              <a:t>در کمک به تنفس نوزاد در هر تولد </a:t>
            </a:r>
            <a:r>
              <a:rPr lang="fa-IR" dirty="0" smtClean="0"/>
              <a:t>حضور داشته باشد</a:t>
            </a:r>
          </a:p>
          <a:p>
            <a:pPr algn="r" rtl="1"/>
            <a:endParaRPr lang="fa-IR" dirty="0" smtClean="0"/>
          </a:p>
          <a:p>
            <a:pPr algn="r" rtl="1"/>
            <a:r>
              <a:rPr lang="fa-IR" sz="3200" b="1" dirty="0">
                <a:solidFill>
                  <a:schemeClr val="accent6">
                    <a:lumMod val="75000"/>
                  </a:schemeClr>
                </a:solidFill>
              </a:rPr>
              <a:t>کمک به تنفس نوزاد </a:t>
            </a:r>
            <a:r>
              <a:rPr lang="fa-IR" dirty="0"/>
              <a:t>طراحی شده تا بخشی از </a:t>
            </a:r>
            <a:r>
              <a:rPr lang="fa-IR" dirty="0" smtClean="0"/>
              <a:t>برنامه مراقبتهای </a:t>
            </a:r>
            <a:r>
              <a:rPr lang="fa-IR" dirty="0"/>
              <a:t>اساسی نوزاد باشد. برنامه </a:t>
            </a:r>
            <a:r>
              <a:rPr lang="fa-IR" dirty="0" smtClean="0"/>
              <a:t>مراقبتهای اساسی </a:t>
            </a:r>
            <a:r>
              <a:rPr lang="fa-IR" dirty="0"/>
              <a:t>نوزاد، فعالیتهای مهم </a:t>
            </a: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مراقبت از نوزاد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درروزهای </a:t>
            </a: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اول تولد </a:t>
            </a:r>
            <a:r>
              <a:rPr lang="fa-IR" dirty="0"/>
              <a:t>را پوشش میدهد. با این </a:t>
            </a:r>
            <a:r>
              <a:rPr lang="fa-IR" dirty="0" smtClean="0"/>
              <a:t>همه،آموزش </a:t>
            </a:r>
            <a:r>
              <a:rPr lang="fa-IR" dirty="0"/>
              <a:t>تنها اولین گام برای دستیابی به هدف </a:t>
            </a:r>
            <a:r>
              <a:rPr lang="fa-IR" dirty="0" smtClean="0"/>
              <a:t>بهبود سلامت </a:t>
            </a:r>
            <a:r>
              <a:rPr lang="fa-IR" dirty="0"/>
              <a:t>نوزادان است</a:t>
            </a:r>
            <a:r>
              <a:rPr lang="fa-IR" dirty="0" smtClean="0"/>
              <a:t> </a:t>
            </a:r>
            <a:br>
              <a:rPr lang="fa-IR" dirty="0" smtClean="0"/>
            </a:br>
            <a:endParaRPr lang="fa-IR" dirty="0" smtClean="0"/>
          </a:p>
          <a:p>
            <a:pPr marL="0" indent="0" algn="r" rtl="1">
              <a:buNone/>
            </a:pP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rtl="1"/>
            <a:r>
              <a:rPr lang="fa-IR" sz="4800" b="1" dirty="0" smtClean="0">
                <a:solidFill>
                  <a:schemeClr val="accent6">
                    <a:lumMod val="75000"/>
                  </a:schemeClr>
                </a:solidFill>
              </a:rPr>
              <a:t>کمک به تنفس نوزاد</a:t>
            </a:r>
            <a:r>
              <a:rPr lang="fa-IR" dirty="0" smtClean="0"/>
              <a:t/>
            </a:r>
            <a:br>
              <a:rPr lang="fa-IR" dirty="0" smtClean="0"/>
            </a:b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Helping Babies Breathe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8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>
                <a:solidFill>
                  <a:schemeClr val="accent5">
                    <a:lumMod val="75000"/>
                  </a:schemeClr>
                </a:solidFill>
              </a:rPr>
              <a:t>به عنوان یک عامل زایمان دوره دیده</a:t>
            </a:r>
            <a:br>
              <a:rPr lang="fa-IR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>
                <a:solidFill>
                  <a:schemeClr val="accent5">
                    <a:lumMod val="75000"/>
                  </a:schemeClr>
                </a:solidFill>
              </a:rPr>
              <a:t>تأثيرگذار </a:t>
            </a:r>
            <a:r>
              <a:rPr lang="fa-IR" b="1" dirty="0" smtClean="0">
                <a:solidFill>
                  <a:schemeClr val="accent5">
                    <a:lumMod val="75000"/>
                  </a:schemeClr>
                </a:solidFill>
              </a:rPr>
              <a:t>باشيد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962" y="1690688"/>
            <a:ext cx="7966543" cy="50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89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شما به عنوان یک عامل زایمان ماهر در کمک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به تنفس </a:t>
            </a:r>
            <a:r>
              <a:rPr lang="fa-IR" b="1" dirty="0">
                <a:solidFill>
                  <a:schemeClr val="accent6">
                    <a:lumMod val="75000"/>
                  </a:schemeClr>
                </a:solidFill>
              </a:rPr>
              <a:t>نوزاد، میتوانید زندگي نوزادان را </a:t>
            </a:r>
            <a:r>
              <a:rPr lang="fa-IR" b="1" dirty="0" smtClean="0">
                <a:solidFill>
                  <a:schemeClr val="accent6">
                    <a:lumMod val="75000"/>
                  </a:schemeClr>
                </a:solidFill>
              </a:rPr>
              <a:t>نجات دهید</a:t>
            </a:r>
          </a:p>
          <a:p>
            <a:pPr algn="r" rtl="1"/>
            <a:r>
              <a:rPr lang="fa-IR" b="1" dirty="0" smtClean="0"/>
              <a:t>شما </a:t>
            </a:r>
            <a:r>
              <a:rPr lang="fa-IR" b="1" dirty="0"/>
              <a:t>باید در زمان تولد حضور داشته باشید و </a:t>
            </a:r>
            <a:r>
              <a:rPr lang="fa-IR" b="1" dirty="0" smtClean="0"/>
              <a:t>برای انجام </a:t>
            </a:r>
            <a:r>
              <a:rPr lang="fa-IR" b="1" dirty="0"/>
              <a:t>اقدامات فوری آماده </a:t>
            </a:r>
            <a:r>
              <a:rPr lang="fa-IR" b="1" dirty="0" smtClean="0"/>
              <a:t>باشید</a:t>
            </a:r>
          </a:p>
          <a:p>
            <a:pPr algn="r" rtl="1"/>
            <a:r>
              <a:rPr lang="fa-IR" sz="3200" b="1" dirty="0" smtClean="0">
                <a:solidFill>
                  <a:schemeClr val="accent6">
                    <a:lumMod val="75000"/>
                  </a:schemeClr>
                </a:solidFill>
              </a:rPr>
              <a:t>طی </a:t>
            </a:r>
            <a:r>
              <a:rPr lang="fa-IR" sz="3200" b="1" dirty="0">
                <a:solidFill>
                  <a:schemeClr val="accent6">
                    <a:lumMod val="75000"/>
                  </a:schemeClr>
                </a:solidFill>
              </a:rPr>
              <a:t>دقیقه اول پس از تولد - دقیقه طلایي- </a:t>
            </a:r>
            <a:r>
              <a:rPr lang="fa-IR" sz="3200" b="1" dirty="0" smtClean="0">
                <a:solidFill>
                  <a:schemeClr val="accent6">
                    <a:lumMod val="75000"/>
                  </a:schemeClr>
                </a:solidFill>
              </a:rPr>
              <a:t>هر نوزاد </a:t>
            </a:r>
            <a:r>
              <a:rPr lang="fa-IR" sz="3200" b="1" dirty="0">
                <a:solidFill>
                  <a:schemeClr val="accent6">
                    <a:lumMod val="75000"/>
                  </a:schemeClr>
                </a:solidFill>
              </a:rPr>
              <a:t>باید به خوبي نفس بکشد یا شما تهویه </a:t>
            </a:r>
            <a:r>
              <a:rPr lang="fa-IR" sz="3200" b="1" dirty="0" smtClean="0">
                <a:solidFill>
                  <a:schemeClr val="accent6">
                    <a:lumMod val="75000"/>
                  </a:schemeClr>
                </a:solidFill>
              </a:rPr>
              <a:t>را آغاز </a:t>
            </a:r>
            <a:r>
              <a:rPr lang="fa-IR" sz="3200" b="1" dirty="0">
                <a:solidFill>
                  <a:schemeClr val="accent6">
                    <a:lumMod val="75000"/>
                  </a:schemeClr>
                </a:solidFill>
              </a:rPr>
              <a:t>کرده </a:t>
            </a:r>
            <a:r>
              <a:rPr lang="fa-IR" sz="3200" b="1" dirty="0" smtClean="0">
                <a:solidFill>
                  <a:schemeClr val="accent6">
                    <a:lumMod val="75000"/>
                  </a:schemeClr>
                </a:solidFill>
              </a:rPr>
              <a:t>باشید</a:t>
            </a:r>
          </a:p>
          <a:p>
            <a:pPr algn="r" rtl="1"/>
            <a:r>
              <a:rPr lang="fa-IR" b="1" dirty="0" smtClean="0"/>
              <a:t>تفاوت </a:t>
            </a:r>
            <a:r>
              <a:rPr lang="fa-IR" b="1" dirty="0"/>
              <a:t>ایجاد </a:t>
            </a:r>
            <a:r>
              <a:rPr lang="fa-IR" b="1" dirty="0" smtClean="0"/>
              <a:t>کنید :</a:t>
            </a:r>
            <a:r>
              <a:rPr lang="fa-IR" dirty="0" smtClean="0"/>
              <a:t>به </a:t>
            </a:r>
            <a:r>
              <a:rPr lang="fa-IR" dirty="0"/>
              <a:t>عنوان یک عامل زایمان دوره دیده شما </a:t>
            </a:r>
            <a:r>
              <a:rPr lang="fa-IR" dirty="0" smtClean="0"/>
              <a:t>میتوانید</a:t>
            </a:r>
          </a:p>
          <a:p>
            <a:pPr algn="r" rtl="1"/>
            <a:r>
              <a:rPr lang="fa-IR" dirty="0" smtClean="0"/>
              <a:t>به </a:t>
            </a:r>
            <a:r>
              <a:rPr lang="fa-IR" dirty="0"/>
              <a:t>نوزادي که نفس نمیکشد کمک </a:t>
            </a:r>
            <a:r>
              <a:rPr lang="fa-IR" dirty="0" smtClean="0"/>
              <a:t>کنید</a:t>
            </a:r>
          </a:p>
          <a:p>
            <a:pPr algn="r" rtl="1"/>
            <a:r>
              <a:rPr lang="fa-IR" dirty="0" smtClean="0"/>
              <a:t>گرما</a:t>
            </a:r>
            <a:r>
              <a:rPr lang="fa-IR" dirty="0"/>
              <a:t>، تمیزی و تغذیه با شیر مادر را برای </a:t>
            </a:r>
            <a:r>
              <a:rPr lang="fa-IR" dirty="0" smtClean="0"/>
              <a:t>همه نوزادان </a:t>
            </a:r>
            <a:r>
              <a:rPr lang="fa-IR" dirty="0"/>
              <a:t>فراهم کنید</a:t>
            </a:r>
            <a:r>
              <a:rPr lang="fa-IR" dirty="0" smtClean="0"/>
              <a:t> </a:t>
            </a:r>
            <a:br>
              <a:rPr lang="fa-IR" dirty="0" smtClean="0"/>
            </a:b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>
                <a:solidFill>
                  <a:schemeClr val="accent5">
                    <a:lumMod val="75000"/>
                  </a:schemeClr>
                </a:solidFill>
              </a:rPr>
              <a:t>به عنوان یک عامل زایمان دوره دیده</a:t>
            </a:r>
            <a:br>
              <a:rPr lang="fa-IR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>
                <a:solidFill>
                  <a:schemeClr val="accent5">
                    <a:lumMod val="75000"/>
                  </a:schemeClr>
                </a:solidFill>
              </a:rPr>
              <a:t>تأثيرگذار </a:t>
            </a:r>
            <a:r>
              <a:rPr lang="fa-IR" b="1" dirty="0" smtClean="0">
                <a:solidFill>
                  <a:schemeClr val="accent5">
                    <a:lumMod val="75000"/>
                  </a:schemeClr>
                </a:solidFill>
              </a:rPr>
              <a:t>باشيد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95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sz="4400" b="1" dirty="0">
                <a:solidFill>
                  <a:schemeClr val="accent6">
                    <a:lumMod val="75000"/>
                  </a:schemeClr>
                </a:solidFill>
              </a:rPr>
              <a:t>طی دقیقه اول پس از تولد - دقیقه طلایي- هر نوزاد باید به خوبي نفس بکشد یا شما تهویه را آغاز کرده باشید</a:t>
            </a:r>
          </a:p>
          <a:p>
            <a:pPr algn="r" rtl="1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b="1" dirty="0">
                <a:solidFill>
                  <a:schemeClr val="accent5">
                    <a:lumMod val="75000"/>
                  </a:schemeClr>
                </a:solidFill>
              </a:rPr>
              <a:t>به عنوان یک عامل زایمان دوره دیده</a:t>
            </a:r>
            <a:br>
              <a:rPr lang="fa-IR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fa-IR" b="1" dirty="0">
                <a:solidFill>
                  <a:schemeClr val="accent5">
                    <a:lumMod val="75000"/>
                  </a:schemeClr>
                </a:solidFill>
              </a:rPr>
              <a:t>تأثيرگذار </a:t>
            </a:r>
            <a:r>
              <a:rPr lang="fa-IR" b="1" dirty="0" smtClean="0">
                <a:solidFill>
                  <a:schemeClr val="accent5">
                    <a:lumMod val="75000"/>
                  </a:schemeClr>
                </a:solidFill>
              </a:rPr>
              <a:t>باشيد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316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596</Words>
  <Application>Microsoft Office PowerPoint</Application>
  <PresentationFormat>Widescreen</PresentationFormat>
  <Paragraphs>52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کمک به تنفس نوزاد Helping Babies Breathe</vt:lpstr>
      <vt:lpstr>PowerPoint Presentation</vt:lpstr>
      <vt:lpstr>کمک به تنفس نوزاد Helping Babies Breathe</vt:lpstr>
      <vt:lpstr> </vt:lpstr>
      <vt:lpstr>کمک به تنفس نوزاد Helping Babies Breathe</vt:lpstr>
      <vt:lpstr>به عنوان یک عامل زایمان دوره دیده تأثيرگذار باشيد</vt:lpstr>
      <vt:lpstr>به عنوان یک عامل زایمان دوره دیده تأثيرگذار باشيد</vt:lpstr>
      <vt:lpstr>به عنوان یک عامل زایمان دوره دیده تأثيرگذار باشيد</vt:lpstr>
      <vt:lpstr>PowerPoint Presentation</vt:lpstr>
      <vt:lpstr>پیش از تولد نوزاد برای تولد آماده شوید </vt:lpstr>
      <vt:lpstr>کمک به تنفس نوزاد Helping Babies Breathe</vt:lpstr>
      <vt:lpstr>PowerPoint Presentation</vt:lpstr>
      <vt:lpstr>کمک به تنفس نوزاد Helping Babies Breathe چک لیست </vt:lpstr>
      <vt:lpstr>کمک به تنفس نوزاد Helping Babies Breathe بلافاصله پس از تولد نوزاد را به طور کامل خشک کنيد  </vt:lpstr>
      <vt:lpstr>کمک به تنفس نوزاد Helping Babies Breathe</vt:lpstr>
      <vt:lpstr>کمک به تنفس نوزاد Helping Babies Breathe ارزیابي پس از خشک کردن آیا نوزادگریه ميکند؟  </vt:lpstr>
      <vt:lpstr>PowerPoint Presentation</vt:lpstr>
      <vt:lpstr>PowerPoint Presentation</vt:lpstr>
      <vt:lpstr>کمک به تنفس نوزاد Helping Babies Breathe</vt:lpstr>
      <vt:lpstr>کمک به تنفس نوزاد Helping Babies Breathe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 Plan Plan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hossein2</dc:creator>
  <cp:lastModifiedBy>hossein2</cp:lastModifiedBy>
  <cp:revision>35</cp:revision>
  <dcterms:created xsi:type="dcterms:W3CDTF">2021-11-07T21:16:38Z</dcterms:created>
  <dcterms:modified xsi:type="dcterms:W3CDTF">2022-01-17T19:48:22Z</dcterms:modified>
</cp:coreProperties>
</file>