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88" r:id="rId2"/>
    <p:sldId id="289" r:id="rId3"/>
    <p:sldId id="257" r:id="rId4"/>
    <p:sldId id="284" r:id="rId5"/>
    <p:sldId id="258" r:id="rId6"/>
    <p:sldId id="259" r:id="rId7"/>
    <p:sldId id="285" r:id="rId8"/>
    <p:sldId id="261" r:id="rId9"/>
    <p:sldId id="286" r:id="rId10"/>
    <p:sldId id="262" r:id="rId11"/>
    <p:sldId id="263" r:id="rId12"/>
    <p:sldId id="264" r:id="rId13"/>
    <p:sldId id="265" r:id="rId14"/>
    <p:sldId id="428" r:id="rId15"/>
    <p:sldId id="429" r:id="rId16"/>
    <p:sldId id="430" r:id="rId17"/>
    <p:sldId id="433" r:id="rId18"/>
    <p:sldId id="266" r:id="rId19"/>
    <p:sldId id="267" r:id="rId20"/>
    <p:sldId id="268" r:id="rId21"/>
    <p:sldId id="271" r:id="rId22"/>
    <p:sldId id="272" r:id="rId23"/>
    <p:sldId id="273" r:id="rId24"/>
    <p:sldId id="274" r:id="rId25"/>
    <p:sldId id="275" r:id="rId26"/>
    <p:sldId id="287" r:id="rId27"/>
    <p:sldId id="277" r:id="rId28"/>
    <p:sldId id="278" r:id="rId29"/>
    <p:sldId id="279" r:id="rId30"/>
    <p:sldId id="280" r:id="rId31"/>
    <p:sldId id="42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45" autoAdjust="0"/>
  </p:normalViewPr>
  <p:slideViewPr>
    <p:cSldViewPr snapToGrid="0" snapToObjects="1">
      <p:cViewPr varScale="1">
        <p:scale>
          <a:sx n="93" d="100"/>
          <a:sy n="93" d="100"/>
        </p:scale>
        <p:origin x="144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09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504A63C3-ED76-4638-A542-EF97A3958FD0}" type="datetimeFigureOut">
              <a:rPr lang="fa-IR" smtClean="0"/>
              <a:t>27/05/1446</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7E1A8829-B8B7-4E5C-8788-A237A2D93F5F}" type="slidenum">
              <a:rPr lang="fa-IR" smtClean="0"/>
              <a:t>‹#›</a:t>
            </a:fld>
            <a:endParaRPr lang="fa-IR"/>
          </a:p>
        </p:txBody>
      </p:sp>
    </p:spTree>
    <p:extLst>
      <p:ext uri="{BB962C8B-B14F-4D97-AF65-F5344CB8AC3E}">
        <p14:creationId xmlns:p14="http://schemas.microsoft.com/office/powerpoint/2010/main" val="107386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242021"/>
                </a:solidFill>
                <a:effectLst/>
                <a:latin typeface="PhotinaMT"/>
              </a:rPr>
              <a:t>Regardless of the delivery system, oxygen should be humidified in order to prevent the subsequent dehydration of the nasal and/or oral mucosa if possible</a:t>
            </a:r>
            <a:r>
              <a:rPr lang="en-US" dirty="0"/>
              <a:t> </a:t>
            </a:r>
          </a:p>
          <a:p>
            <a:r>
              <a:rPr lang="en-US" sz="1200" b="0" i="0" dirty="0">
                <a:solidFill>
                  <a:srgbClr val="242021"/>
                </a:solidFill>
                <a:effectLst/>
                <a:latin typeface="PhotinaMT"/>
              </a:rPr>
              <a:t>may not be candidates for face mask oxygen because of the risk of pressure necrosis on incision sites and microvascular muscle flaps, whereas nasal packing prohibits the use of nasal cannulas in others</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42021"/>
                </a:solidFill>
                <a:effectLst/>
                <a:latin typeface="PhotinaMT"/>
              </a:rPr>
              <a:t>In an elderly patient, or one who is at an increased risk of delirium: nasal cannula may be selected over a face mask, as long as their oxygenation saturation levels are adequate</a:t>
            </a:r>
            <a:endParaRPr lang="fa-IR" dirty="0"/>
          </a:p>
          <a:p>
            <a:endParaRPr lang="fa-IR" dirty="0"/>
          </a:p>
        </p:txBody>
      </p:sp>
      <p:sp>
        <p:nvSpPr>
          <p:cNvPr id="4" name="Slide Number Placeholder 3"/>
          <p:cNvSpPr>
            <a:spLocks noGrp="1"/>
          </p:cNvSpPr>
          <p:nvPr>
            <p:ph type="sldNum" sz="quarter" idx="5"/>
          </p:nvPr>
        </p:nvSpPr>
        <p:spPr/>
        <p:txBody>
          <a:bodyPr/>
          <a:lstStyle/>
          <a:p>
            <a:fld id="{7E1A8829-B8B7-4E5C-8788-A237A2D93F5F}" type="slidenum">
              <a:rPr lang="fa-IR" smtClean="0"/>
              <a:t>4</a:t>
            </a:fld>
            <a:endParaRPr lang="fa-IR"/>
          </a:p>
        </p:txBody>
      </p:sp>
    </p:spTree>
    <p:extLst>
      <p:ext uri="{BB962C8B-B14F-4D97-AF65-F5344CB8AC3E}">
        <p14:creationId xmlns:p14="http://schemas.microsoft.com/office/powerpoint/2010/main" val="2345576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Effectiveness and Limitations of Oxygen Therapy Using the Blow-by Method</a:t>
            </a:r>
          </a:p>
          <a:p>
            <a:r>
              <a:rPr lang="en-US" b="1" dirty="0"/>
              <a:t>Advantages:</a:t>
            </a:r>
            <a:endParaRPr lang="en-US" dirty="0"/>
          </a:p>
          <a:p>
            <a:pPr>
              <a:buFont typeface="Arial" panose="020B0604020202020204" pitchFamily="34" charset="0"/>
              <a:buChar char="•"/>
            </a:pPr>
            <a:r>
              <a:rPr lang="en-US" b="1" dirty="0"/>
              <a:t>Non-invasive and well-tolerated</a:t>
            </a:r>
            <a:r>
              <a:rPr lang="en-US" dirty="0"/>
              <a:t>: Ideal for infants or young children who may become agitated or distressed with masks or cannulas.</a:t>
            </a:r>
          </a:p>
          <a:p>
            <a:pPr>
              <a:buFont typeface="Arial" panose="020B0604020202020204" pitchFamily="34" charset="0"/>
              <a:buChar char="•"/>
            </a:pPr>
            <a:r>
              <a:rPr lang="en-US" b="1" dirty="0"/>
              <a:t>Convenient</a:t>
            </a:r>
            <a:r>
              <a:rPr lang="en-US" dirty="0"/>
              <a:t>: Useful in emergency or temporary situations where a mask or nasal cannula may not be feasible.</a:t>
            </a:r>
          </a:p>
          <a:p>
            <a:r>
              <a:rPr lang="en-US" b="1" dirty="0"/>
              <a:t>Limitations:</a:t>
            </a:r>
            <a:endParaRPr lang="en-US" dirty="0"/>
          </a:p>
          <a:p>
            <a:pPr>
              <a:buFont typeface="Arial" panose="020B0604020202020204" pitchFamily="34" charset="0"/>
              <a:buChar char="•"/>
            </a:pPr>
            <a:r>
              <a:rPr lang="en-US" b="1" dirty="0"/>
              <a:t>Uncontrolled oxygen delivery</a:t>
            </a:r>
            <a:r>
              <a:rPr lang="en-US" dirty="0"/>
              <a:t>: Due to the open-air nature of the method, it is difficult to control the exact concentration of oxygen the patient receives.</a:t>
            </a:r>
          </a:p>
          <a:p>
            <a:pPr>
              <a:buFont typeface="Arial" panose="020B0604020202020204" pitchFamily="34" charset="0"/>
              <a:buChar char="•"/>
            </a:pPr>
            <a:r>
              <a:rPr lang="en-US" b="1" dirty="0"/>
              <a:t>Inefficient for severe hypoxemia</a:t>
            </a:r>
            <a:r>
              <a:rPr lang="en-US" dirty="0"/>
              <a:t>: The Blow-by method is generally not effective for children with significant respiratory distress or low oxygen saturation levels due to its limited ability to deliver high oxygen concentrations.</a:t>
            </a:r>
          </a:p>
          <a:p>
            <a:pPr>
              <a:buFont typeface="Arial" panose="020B0604020202020204" pitchFamily="34" charset="0"/>
              <a:buChar char="•"/>
            </a:pPr>
            <a:r>
              <a:rPr lang="en-US" b="1" dirty="0"/>
              <a:t>Not recommended for long-term use</a:t>
            </a:r>
            <a:r>
              <a:rPr lang="en-US" dirty="0"/>
              <a:t>: It is often considered a temporary solution or a last resort when more effective oxygen delivery methods are not tolerated by the child.</a:t>
            </a:r>
          </a:p>
          <a:p>
            <a:r>
              <a:rPr lang="en-US" b="1" dirty="0"/>
              <a:t>Effects of Oxygen Therapy on Children</a:t>
            </a:r>
          </a:p>
          <a:p>
            <a:r>
              <a:rPr lang="en-US" dirty="0"/>
              <a:t>Oxygen therapy can be critical for children experiencing conditions like respiratory distress, pneumonia, asthma, bronchiolitis, or other forms of hypoxemia. The effects of oxygen therapy include:</a:t>
            </a:r>
          </a:p>
          <a:p>
            <a:pPr>
              <a:buFont typeface="+mj-lt"/>
              <a:buAutoNum type="arabicPeriod"/>
            </a:pPr>
            <a:r>
              <a:rPr lang="en-US" b="1" dirty="0"/>
              <a:t>Improved Oxygen Saturation</a:t>
            </a:r>
            <a:r>
              <a:rPr lang="en-US" dirty="0"/>
              <a:t>: Oxygen therapy can increase blood oxygen levels, reducing the risk of hypoxemia and related complications.</a:t>
            </a:r>
          </a:p>
          <a:p>
            <a:pPr>
              <a:buFont typeface="+mj-lt"/>
              <a:buAutoNum type="arabicPeriod"/>
            </a:pPr>
            <a:r>
              <a:rPr lang="en-US" b="1" dirty="0"/>
              <a:t>Reduced Respiratory Effort</a:t>
            </a:r>
            <a:r>
              <a:rPr lang="en-US" dirty="0"/>
              <a:t>: By increasing the oxygen available, it can decrease the work of breathing and reduce fatigue, especially in children with respiratory distress.</a:t>
            </a:r>
          </a:p>
          <a:p>
            <a:pPr>
              <a:buFont typeface="+mj-lt"/>
              <a:buAutoNum type="arabicPeriod"/>
            </a:pPr>
            <a:r>
              <a:rPr lang="en-US" b="1" dirty="0"/>
              <a:t>Stabilization of Vital Signs</a:t>
            </a:r>
            <a:r>
              <a:rPr lang="en-US" dirty="0"/>
              <a:t>: It helps in normalizing heart rate and blood pressure, especially in critically ill children.</a:t>
            </a:r>
          </a:p>
          <a:p>
            <a:pPr>
              <a:buFont typeface="+mj-lt"/>
              <a:buAutoNum type="arabicPeriod"/>
            </a:pPr>
            <a:r>
              <a:rPr lang="en-US" b="1" dirty="0"/>
              <a:t>Improved Tissue Oxygenation</a:t>
            </a:r>
            <a:r>
              <a:rPr lang="en-US" dirty="0"/>
              <a:t>: Enhances oxygen delivery to vital organs, preventing tissue damage due to hypoxia.</a:t>
            </a:r>
          </a:p>
          <a:p>
            <a:r>
              <a:rPr lang="en-US" dirty="0"/>
              <a:t>However, excessive oxygen therapy or prolonged use can be harmful, particularly in neonates, potentially leading to </a:t>
            </a:r>
            <a:r>
              <a:rPr lang="en-US" b="1" dirty="0"/>
              <a:t>oxygen toxicity</a:t>
            </a:r>
            <a:r>
              <a:rPr lang="en-US" dirty="0"/>
              <a:t> or conditions like </a:t>
            </a:r>
            <a:r>
              <a:rPr lang="en-US" b="1" dirty="0"/>
              <a:t>retinopathy of prematurity</a:t>
            </a:r>
            <a:r>
              <a:rPr lang="en-US" dirty="0"/>
              <a:t>. Therefore, oxygen therapy in children should always be carefully monitored and adjusted to achieve target oxygen saturations.</a:t>
            </a:r>
          </a:p>
          <a:p>
            <a:endParaRPr lang="fa-IR" dirty="0"/>
          </a:p>
        </p:txBody>
      </p:sp>
      <p:sp>
        <p:nvSpPr>
          <p:cNvPr id="4" name="Slide Number Placeholder 3"/>
          <p:cNvSpPr>
            <a:spLocks noGrp="1"/>
          </p:cNvSpPr>
          <p:nvPr>
            <p:ph type="sldNum" sz="quarter" idx="5"/>
          </p:nvPr>
        </p:nvSpPr>
        <p:spPr/>
        <p:txBody>
          <a:bodyPr/>
          <a:lstStyle/>
          <a:p>
            <a:fld id="{7E1A8829-B8B7-4E5C-8788-A237A2D93F5F}" type="slidenum">
              <a:rPr lang="fa-IR" smtClean="0"/>
              <a:t>9</a:t>
            </a:fld>
            <a:endParaRPr lang="fa-IR"/>
          </a:p>
        </p:txBody>
      </p:sp>
    </p:spTree>
    <p:extLst>
      <p:ext uri="{BB962C8B-B14F-4D97-AF65-F5344CB8AC3E}">
        <p14:creationId xmlns:p14="http://schemas.microsoft.com/office/powerpoint/2010/main" val="3361030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Venturi Mask - Oxygen Delivery: 24%-50% based on selected color-coded adapter.</a:t>
            </a:r>
          </a:p>
          <a:p>
            <a:endParaRPr lang="fa-IR" dirty="0"/>
          </a:p>
        </p:txBody>
      </p:sp>
      <p:sp>
        <p:nvSpPr>
          <p:cNvPr id="4" name="Slide Number Placeholder 3"/>
          <p:cNvSpPr>
            <a:spLocks noGrp="1"/>
          </p:cNvSpPr>
          <p:nvPr>
            <p:ph type="sldNum" sz="quarter" idx="5"/>
          </p:nvPr>
        </p:nvSpPr>
        <p:spPr/>
        <p:txBody>
          <a:bodyPr/>
          <a:lstStyle/>
          <a:p>
            <a:fld id="{7E1A8829-B8B7-4E5C-8788-A237A2D93F5F}" type="slidenum">
              <a:rPr lang="fa-IR" smtClean="0"/>
              <a:t>14</a:t>
            </a:fld>
            <a:endParaRPr lang="fa-IR"/>
          </a:p>
        </p:txBody>
      </p:sp>
    </p:spTree>
    <p:extLst>
      <p:ext uri="{BB962C8B-B14F-4D97-AF65-F5344CB8AC3E}">
        <p14:creationId xmlns:p14="http://schemas.microsoft.com/office/powerpoint/2010/main" val="4169168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1">
                    <a:lumMod val="75000"/>
                  </a:schemeClr>
                </a:solidFill>
              </a:rPr>
              <a:t>Effective in recovery for patients needing medication like bronchodilators.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1">
                    <a:lumMod val="75000"/>
                  </a:schemeClr>
                </a:solidFill>
              </a:rPr>
              <a:t>Beneficial for all ages, especially during recovery from respiratory conditions.</a:t>
            </a:r>
          </a:p>
          <a:p>
            <a:r>
              <a:rPr lang="en-US" b="1" dirty="0"/>
              <a:t>Particle Size of Medication in a Nebulized Oxygen Mask</a:t>
            </a:r>
          </a:p>
          <a:p>
            <a:r>
              <a:rPr lang="en-US" dirty="0"/>
              <a:t>In a </a:t>
            </a:r>
            <a:r>
              <a:rPr lang="en-US" b="1" dirty="0"/>
              <a:t>nebulized oxygen mask</a:t>
            </a:r>
            <a:r>
              <a:rPr lang="en-US" dirty="0"/>
              <a:t>, medications are delivered in the form of a fine mist (aerosol) that can be inhaled directly into the lungs. The particle size of the medication plays a crucial role in ensuring effective deposition in the airways and lungs.</a:t>
            </a:r>
          </a:p>
          <a:p>
            <a:pPr>
              <a:buFont typeface="Arial" panose="020B0604020202020204" pitchFamily="34" charset="0"/>
              <a:buChar char="•"/>
            </a:pPr>
            <a:r>
              <a:rPr lang="en-US" b="1" dirty="0"/>
              <a:t>Typical particle size range</a:t>
            </a:r>
            <a:r>
              <a:rPr lang="en-US" dirty="0"/>
              <a:t>: </a:t>
            </a:r>
            <a:r>
              <a:rPr lang="en-US" b="1" dirty="0"/>
              <a:t>1 to 5 micrometers (µm)</a:t>
            </a:r>
            <a:r>
              <a:rPr lang="en-US" dirty="0"/>
              <a:t>.</a:t>
            </a:r>
          </a:p>
          <a:p>
            <a:pPr marL="742950" lvl="1" indent="-285750">
              <a:buFont typeface="Arial" panose="020B0604020202020204" pitchFamily="34" charset="0"/>
              <a:buChar char="•"/>
            </a:pPr>
            <a:r>
              <a:rPr lang="en-US" dirty="0"/>
              <a:t>Particles in this size range are optimal for </a:t>
            </a:r>
            <a:r>
              <a:rPr lang="en-US" b="1" dirty="0"/>
              <a:t>lower respiratory tract deposition</a:t>
            </a:r>
            <a:r>
              <a:rPr lang="en-US" dirty="0"/>
              <a:t>, including the bronchioles and alveoli.</a:t>
            </a:r>
          </a:p>
          <a:p>
            <a:pPr marL="742950" lvl="1" indent="-285750">
              <a:buFont typeface="Arial" panose="020B0604020202020204" pitchFamily="34" charset="0"/>
              <a:buChar char="•"/>
            </a:pPr>
            <a:r>
              <a:rPr lang="en-US" b="1" dirty="0"/>
              <a:t>Larger particles (&gt;5 µm)</a:t>
            </a:r>
            <a:r>
              <a:rPr lang="en-US" dirty="0"/>
              <a:t> tend to deposit in the upper airways (nose, mouth, throat) and may not reach the lower lungs effectively.</a:t>
            </a:r>
          </a:p>
          <a:p>
            <a:pPr marL="742950" lvl="1" indent="-285750">
              <a:buFont typeface="Arial" panose="020B0604020202020204" pitchFamily="34" charset="0"/>
              <a:buChar char="•"/>
            </a:pPr>
            <a:r>
              <a:rPr lang="en-US" b="1" dirty="0"/>
              <a:t>Smaller particles (&lt;1 µm)</a:t>
            </a:r>
            <a:r>
              <a:rPr lang="en-US" dirty="0"/>
              <a:t> may be exhaled without depositing in the lungs.</a:t>
            </a:r>
          </a:p>
          <a:p>
            <a:r>
              <a:rPr lang="en-US" b="1" dirty="0"/>
              <a:t>Importance of Particle Size in Nebulizer Therapy</a:t>
            </a:r>
          </a:p>
          <a:p>
            <a:pPr>
              <a:buFont typeface="+mj-lt"/>
              <a:buAutoNum type="arabicPeriod"/>
            </a:pPr>
            <a:r>
              <a:rPr lang="en-US" b="1" dirty="0"/>
              <a:t>Effective Deposition</a:t>
            </a:r>
            <a:r>
              <a:rPr lang="en-US" dirty="0"/>
              <a:t>:</a:t>
            </a:r>
          </a:p>
          <a:p>
            <a:pPr marL="742950" lvl="1" indent="-285750">
              <a:buFont typeface="+mj-lt"/>
              <a:buAutoNum type="arabicPeriod"/>
            </a:pPr>
            <a:r>
              <a:rPr lang="en-US" dirty="0"/>
              <a:t>The </a:t>
            </a:r>
            <a:r>
              <a:rPr lang="en-US" b="1" dirty="0"/>
              <a:t>1-5 µm range</a:t>
            </a:r>
            <a:r>
              <a:rPr lang="en-US" dirty="0"/>
              <a:t> is considered ideal for targeting the lower respiratory tract where conditions like asthma, COPD, and bronchiolitis occur.</a:t>
            </a:r>
          </a:p>
          <a:p>
            <a:pPr marL="742950" lvl="1" indent="-285750">
              <a:buFont typeface="+mj-lt"/>
              <a:buAutoNum type="arabicPeriod"/>
            </a:pPr>
            <a:r>
              <a:rPr lang="en-US" dirty="0"/>
              <a:t>Particles in this range can bypass the upper airways and reach deeper lung tissues.</a:t>
            </a:r>
          </a:p>
          <a:p>
            <a:pPr>
              <a:buFont typeface="+mj-lt"/>
              <a:buAutoNum type="arabicPeriod"/>
            </a:pPr>
            <a:r>
              <a:rPr lang="en-US" b="1" dirty="0"/>
              <a:t>Therapeutic Efficiency</a:t>
            </a:r>
            <a:r>
              <a:rPr lang="en-US" dirty="0"/>
              <a:t>:</a:t>
            </a:r>
          </a:p>
          <a:p>
            <a:pPr marL="742950" lvl="1" indent="-285750">
              <a:buFont typeface="+mj-lt"/>
              <a:buAutoNum type="arabicPeriod"/>
            </a:pPr>
            <a:r>
              <a:rPr lang="en-US" dirty="0"/>
              <a:t>Medications like bronchodilators, corticosteroids, and antibiotics, when delivered in the optimal particle size range, ensure </a:t>
            </a:r>
            <a:r>
              <a:rPr lang="en-US" b="1" dirty="0"/>
              <a:t>maximum therapeutic benefit</a:t>
            </a:r>
            <a:r>
              <a:rPr lang="en-US" dirty="0"/>
              <a:t> with minimal waste.</a:t>
            </a:r>
          </a:p>
          <a:p>
            <a:pPr marL="742950" lvl="1" indent="-285750">
              <a:buFont typeface="+mj-lt"/>
              <a:buAutoNum type="arabicPeriod"/>
            </a:pPr>
            <a:r>
              <a:rPr lang="en-US" dirty="0"/>
              <a:t>Proper particle size improves </a:t>
            </a:r>
            <a:r>
              <a:rPr lang="en-US" b="1" dirty="0"/>
              <a:t>drug absorption</a:t>
            </a:r>
            <a:r>
              <a:rPr lang="en-US" dirty="0"/>
              <a:t>, leading to faster relief of symptoms like bronchospasm, wheezing, and airway inflammation.</a:t>
            </a:r>
          </a:p>
          <a:p>
            <a:pPr>
              <a:buFont typeface="+mj-lt"/>
              <a:buAutoNum type="arabicPeriod"/>
            </a:pPr>
            <a:r>
              <a:rPr lang="en-US" b="1" dirty="0"/>
              <a:t>Device Efficiency</a:t>
            </a:r>
            <a:r>
              <a:rPr lang="en-US" dirty="0"/>
              <a:t>:</a:t>
            </a:r>
          </a:p>
          <a:p>
            <a:pPr marL="742950" lvl="1" indent="-285750">
              <a:buFont typeface="+mj-lt"/>
              <a:buAutoNum type="arabicPeriod"/>
            </a:pPr>
            <a:r>
              <a:rPr lang="en-US" dirty="0"/>
              <a:t>The efficiency of a nebulizer mask depends on its ability to generate particles within the ideal size range.</a:t>
            </a:r>
          </a:p>
          <a:p>
            <a:pPr marL="742950" lvl="1" indent="-285750">
              <a:buFont typeface="+mj-lt"/>
              <a:buAutoNum type="arabicPeriod"/>
            </a:pPr>
            <a:r>
              <a:rPr lang="en-US" dirty="0"/>
              <a:t>Devices that produce a higher percentage of particles in the </a:t>
            </a:r>
            <a:r>
              <a:rPr lang="en-US" b="1" dirty="0"/>
              <a:t>1-5 µm range</a:t>
            </a:r>
            <a:r>
              <a:rPr lang="en-US" dirty="0"/>
              <a:t> are generally more effective for lower respiratory conditions.</a:t>
            </a:r>
          </a:p>
          <a:p>
            <a:endParaRPr lang="fa-IR" dirty="0"/>
          </a:p>
        </p:txBody>
      </p:sp>
      <p:sp>
        <p:nvSpPr>
          <p:cNvPr id="4" name="Slide Number Placeholder 3"/>
          <p:cNvSpPr>
            <a:spLocks noGrp="1"/>
          </p:cNvSpPr>
          <p:nvPr>
            <p:ph type="sldNum" sz="quarter" idx="5"/>
          </p:nvPr>
        </p:nvSpPr>
        <p:spPr/>
        <p:txBody>
          <a:bodyPr/>
          <a:lstStyle/>
          <a:p>
            <a:fld id="{7E1A8829-B8B7-4E5C-8788-A237A2D93F5F}" type="slidenum">
              <a:rPr lang="fa-IR" smtClean="0"/>
              <a:t>17</a:t>
            </a:fld>
            <a:endParaRPr lang="fa-IR"/>
          </a:p>
        </p:txBody>
      </p:sp>
    </p:spTree>
    <p:extLst>
      <p:ext uri="{BB962C8B-B14F-4D97-AF65-F5344CB8AC3E}">
        <p14:creationId xmlns:p14="http://schemas.microsoft.com/office/powerpoint/2010/main" val="985943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242021"/>
                </a:solidFill>
                <a:effectLst/>
                <a:latin typeface="PhotinaMT"/>
              </a:rPr>
              <a:t>respiratory failure in the immediate postoperative period is often due to transient and rapidly reversible conditions such as splinting from pain, diaphragmatic dysfunction, muscular weakness, and pharmacologically depressed respiratory drive. Readily reversible hypoxemia may be due to hypoventilation, atelectasis, or volume overload</a:t>
            </a:r>
            <a:r>
              <a:rPr lang="en-US" dirty="0"/>
              <a:t> </a:t>
            </a:r>
            <a:br>
              <a:rPr lang="en-US" dirty="0"/>
            </a:br>
            <a:endParaRPr lang="fa-IR" dirty="0"/>
          </a:p>
        </p:txBody>
      </p:sp>
      <p:sp>
        <p:nvSpPr>
          <p:cNvPr id="4" name="Slide Number Placeholder 3"/>
          <p:cNvSpPr>
            <a:spLocks noGrp="1"/>
          </p:cNvSpPr>
          <p:nvPr>
            <p:ph type="sldNum" sz="quarter" idx="5"/>
          </p:nvPr>
        </p:nvSpPr>
        <p:spPr/>
        <p:txBody>
          <a:bodyPr/>
          <a:lstStyle/>
          <a:p>
            <a:fld id="{7E1A8829-B8B7-4E5C-8788-A237A2D93F5F}" type="slidenum">
              <a:rPr lang="fa-IR" smtClean="0"/>
              <a:t>21</a:t>
            </a:fld>
            <a:endParaRPr lang="fa-IR"/>
          </a:p>
        </p:txBody>
      </p:sp>
    </p:spTree>
    <p:extLst>
      <p:ext uri="{BB962C8B-B14F-4D97-AF65-F5344CB8AC3E}">
        <p14:creationId xmlns:p14="http://schemas.microsoft.com/office/powerpoint/2010/main" val="2253231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242021"/>
                </a:solidFill>
                <a:effectLst/>
                <a:latin typeface="PhotinaMT"/>
              </a:rPr>
              <a:t>Yet surgeons were initially hesitant to embrace this modality for fear that applying positive pressure to the airway would inflate the stomach and proximal intestine and result in anastomotic disruption</a:t>
            </a:r>
            <a:r>
              <a:rPr lang="en-US" dirty="0"/>
              <a:t> </a:t>
            </a:r>
            <a:br>
              <a:rPr lang="en-US" dirty="0"/>
            </a:br>
            <a:endParaRPr lang="fa-IR" dirty="0"/>
          </a:p>
        </p:txBody>
      </p:sp>
      <p:sp>
        <p:nvSpPr>
          <p:cNvPr id="4" name="Slide Number Placeholder 3"/>
          <p:cNvSpPr>
            <a:spLocks noGrp="1"/>
          </p:cNvSpPr>
          <p:nvPr>
            <p:ph type="sldNum" sz="quarter" idx="5"/>
          </p:nvPr>
        </p:nvSpPr>
        <p:spPr/>
        <p:txBody>
          <a:bodyPr/>
          <a:lstStyle/>
          <a:p>
            <a:fld id="{7E1A8829-B8B7-4E5C-8788-A237A2D93F5F}" type="slidenum">
              <a:rPr lang="fa-IR" smtClean="0"/>
              <a:t>22</a:t>
            </a:fld>
            <a:endParaRPr lang="fa-IR"/>
          </a:p>
        </p:txBody>
      </p:sp>
    </p:spTree>
    <p:extLst>
      <p:ext uri="{BB962C8B-B14F-4D97-AF65-F5344CB8AC3E}">
        <p14:creationId xmlns:p14="http://schemas.microsoft.com/office/powerpoint/2010/main" val="4037269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11/28/2024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4" name="AutoShape 2" descr="Image result for ‫بسم الله الرحمن الرحيم‬‎"/>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a-IR" sz="1350"/>
          </a:p>
        </p:txBody>
      </p:sp>
      <p:sp>
        <p:nvSpPr>
          <p:cNvPr id="5" name="AutoShape 4" descr="Image result for ‫بسم الله الرحمن الرحيم‬‎"/>
          <p:cNvSpPr>
            <a:spLocks noGrp="1" noChangeAspect="1" noChangeArrowheads="1"/>
          </p:cNvSpPr>
          <p:nvPr>
            <p:ph idx="1"/>
          </p:nvPr>
        </p:nvSpPr>
        <p:spPr bwMode="auto">
          <a:xfrm>
            <a:off x="628650" y="1223011"/>
            <a:ext cx="7886700" cy="4632722"/>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vert="horz" wrap="square" lIns="68580" tIns="34290" rIns="68580" bIns="34290" numCol="1" rtlCol="0" anchor="t" anchorCtr="0" compatLnSpc="1">
            <a:prstTxWarp prst="textNoShape">
              <a:avLst/>
            </a:prstTxWarp>
            <a:normAutofit/>
          </a:bodyPr>
          <a:lstStyle/>
          <a:p>
            <a:endParaRPr lang="fa-IR" dirty="0"/>
          </a:p>
        </p:txBody>
      </p:sp>
    </p:spTree>
    <p:extLst>
      <p:ext uri="{BB962C8B-B14F-4D97-AF65-F5344CB8AC3E}">
        <p14:creationId xmlns:p14="http://schemas.microsoft.com/office/powerpoint/2010/main" val="3675844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4C9890-721C-0C35-B2BD-02CED70876A4}"/>
              </a:ext>
            </a:extLst>
          </p:cNvPr>
          <p:cNvPicPr>
            <a:picLocks noChangeAspect="1"/>
          </p:cNvPicPr>
          <p:nvPr/>
        </p:nvPicPr>
        <p:blipFill>
          <a:blip r:embed="rId2"/>
          <a:stretch>
            <a:fillRect/>
          </a:stretch>
        </p:blipFill>
        <p:spPr>
          <a:xfrm>
            <a:off x="7084279" y="5677799"/>
            <a:ext cx="1964028" cy="1107583"/>
          </a:xfrm>
          <a:prstGeom prst="rect">
            <a:avLst/>
          </a:prstGeom>
        </p:spPr>
      </p:pic>
      <p:sp>
        <p:nvSpPr>
          <p:cNvPr id="2" name="Title 1"/>
          <p:cNvSpPr>
            <a:spLocks noGrp="1"/>
          </p:cNvSpPr>
          <p:nvPr>
            <p:ph type="title"/>
          </p:nvPr>
        </p:nvSpPr>
        <p:spPr/>
        <p:txBody>
          <a:bodyPr/>
          <a:lstStyle/>
          <a:p>
            <a:r>
              <a:rPr b="1" dirty="0">
                <a:solidFill>
                  <a:schemeClr val="accent6">
                    <a:lumMod val="75000"/>
                  </a:schemeClr>
                </a:solidFill>
              </a:rPr>
              <a:t>Elderly Patients &amp; Oxygen Delivery</a:t>
            </a:r>
          </a:p>
        </p:txBody>
      </p:sp>
      <p:sp>
        <p:nvSpPr>
          <p:cNvPr id="3" name="Content Placeholder 2"/>
          <p:cNvSpPr>
            <a:spLocks noGrp="1"/>
          </p:cNvSpPr>
          <p:nvPr>
            <p:ph idx="1"/>
          </p:nvPr>
        </p:nvSpPr>
        <p:spPr>
          <a:xfrm>
            <a:off x="552893" y="1465485"/>
            <a:ext cx="8229600" cy="4525963"/>
          </a:xfrm>
        </p:spPr>
        <p:txBody>
          <a:bodyPr>
            <a:normAutofit/>
          </a:bodyPr>
          <a:lstStyle/>
          <a:p>
            <a:pPr>
              <a:defRPr sz="1800"/>
            </a:pPr>
            <a:r>
              <a:rPr lang="en-US" sz="2800" b="1" i="0" dirty="0">
                <a:solidFill>
                  <a:schemeClr val="accent6">
                    <a:lumMod val="50000"/>
                  </a:schemeClr>
                </a:solidFill>
                <a:effectLst/>
                <a:latin typeface="PhotinaMT"/>
              </a:rPr>
              <a:t>In an elderly patient, or one who is at an increased risk of delirium: </a:t>
            </a:r>
            <a:r>
              <a:rPr lang="en-US" sz="2800" b="1" i="0" dirty="0">
                <a:solidFill>
                  <a:srgbClr val="00B050"/>
                </a:solidFill>
                <a:effectLst/>
                <a:latin typeface="PhotinaMT"/>
              </a:rPr>
              <a:t>nasal cannula</a:t>
            </a:r>
            <a:endParaRPr lang="fa-IR" sz="2800" b="1" dirty="0"/>
          </a:p>
          <a:p>
            <a:pPr algn="l">
              <a:defRPr sz="1800"/>
            </a:pPr>
            <a:r>
              <a:rPr sz="2800" b="1" dirty="0">
                <a:solidFill>
                  <a:schemeClr val="accent5">
                    <a:lumMod val="75000"/>
                  </a:schemeClr>
                </a:solidFill>
              </a:rPr>
              <a:t>Nasal cannulas reduce anxiety and confusion compared to masks.</a:t>
            </a:r>
          </a:p>
          <a:p>
            <a:pPr algn="l">
              <a:defRPr sz="1800"/>
            </a:pPr>
            <a:r>
              <a:rPr sz="2800" b="1" dirty="0">
                <a:solidFill>
                  <a:schemeClr val="accent6">
                    <a:lumMod val="75000"/>
                  </a:schemeClr>
                </a:solidFill>
              </a:rPr>
              <a:t>Suitable for elderly patients with cognitive challenges.</a:t>
            </a:r>
          </a:p>
          <a:p>
            <a:pPr algn="l">
              <a:defRPr sz="1800"/>
            </a:pPr>
            <a:r>
              <a:rPr sz="2800" b="1" dirty="0">
                <a:solidFill>
                  <a:srgbClr val="FF0000"/>
                </a:solidFill>
              </a:rPr>
              <a:t>Ensures comfort while maintaining adequate oxygenation.</a:t>
            </a:r>
          </a:p>
          <a:p>
            <a:pPr algn="l">
              <a:defRPr sz="1800"/>
            </a:pPr>
            <a:r>
              <a:rPr sz="2800" b="1" dirty="0">
                <a:solidFill>
                  <a:srgbClr val="0070C0"/>
                </a:solidFill>
              </a:rPr>
              <a:t>Frequent monitoring of </a:t>
            </a:r>
            <a:r>
              <a:rPr sz="2800" b="1" dirty="0" err="1">
                <a:solidFill>
                  <a:srgbClr val="0070C0"/>
                </a:solidFill>
              </a:rPr>
              <a:t>SpO</a:t>
            </a:r>
            <a:r>
              <a:rPr sz="2800" b="1" dirty="0">
                <a:solidFill>
                  <a:srgbClr val="0070C0"/>
                </a:solidFill>
              </a:rPr>
              <a:t>₂ levels is necessary.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solidFill>
                  <a:srgbClr val="00B050"/>
                </a:solidFill>
              </a:rPr>
              <a:t>Simple Face Masks</a:t>
            </a:r>
          </a:p>
        </p:txBody>
      </p:sp>
      <p:sp>
        <p:nvSpPr>
          <p:cNvPr id="3" name="Content Placeholder 2"/>
          <p:cNvSpPr>
            <a:spLocks noGrp="1"/>
          </p:cNvSpPr>
          <p:nvPr>
            <p:ph idx="1"/>
          </p:nvPr>
        </p:nvSpPr>
        <p:spPr>
          <a:xfrm>
            <a:off x="457200" y="1281224"/>
            <a:ext cx="8016949" cy="4525963"/>
          </a:xfrm>
        </p:spPr>
        <p:txBody>
          <a:bodyPr>
            <a:normAutofit/>
          </a:bodyPr>
          <a:lstStyle/>
          <a:p>
            <a:pPr algn="l">
              <a:defRPr sz="1800"/>
            </a:pPr>
            <a:r>
              <a:rPr sz="2800" b="1" dirty="0">
                <a:solidFill>
                  <a:schemeClr val="accent5">
                    <a:lumMod val="75000"/>
                  </a:schemeClr>
                </a:solidFill>
              </a:rPr>
              <a:t>Used for patients needing moderate oxygen flow (5-10L/min).</a:t>
            </a:r>
          </a:p>
          <a:p>
            <a:pPr algn="l">
              <a:defRPr sz="1800"/>
            </a:pPr>
            <a:r>
              <a:rPr sz="2800" b="1" dirty="0">
                <a:solidFill>
                  <a:schemeClr val="accent5">
                    <a:lumMod val="75000"/>
                  </a:schemeClr>
                </a:solidFill>
              </a:rPr>
              <a:t>Proper fit is essential to prevent CO₂ rebreathing.</a:t>
            </a:r>
          </a:p>
          <a:p>
            <a:pPr algn="l">
              <a:defRPr sz="1800"/>
            </a:pPr>
            <a:r>
              <a:rPr sz="2800" b="1" dirty="0">
                <a:solidFill>
                  <a:schemeClr val="accent5">
                    <a:lumMod val="75000"/>
                  </a:schemeClr>
                </a:solidFill>
              </a:rPr>
              <a:t>Minimum flow rate: 5L/min to clear exhaled CO₂.</a:t>
            </a:r>
          </a:p>
          <a:p>
            <a:pPr algn="l">
              <a:defRPr sz="1800"/>
            </a:pPr>
            <a:r>
              <a:rPr sz="2800" b="1" dirty="0">
                <a:solidFill>
                  <a:schemeClr val="accent5">
                    <a:lumMod val="75000"/>
                  </a:schemeClr>
                </a:solidFill>
              </a:rPr>
              <a:t>Delivers </a:t>
            </a:r>
            <a:r>
              <a:rPr sz="2800" b="1" dirty="0" err="1">
                <a:solidFill>
                  <a:schemeClr val="accent5">
                    <a:lumMod val="75000"/>
                  </a:schemeClr>
                </a:solidFill>
              </a:rPr>
              <a:t>FiO</a:t>
            </a:r>
            <a:r>
              <a:rPr sz="2800" b="1" dirty="0">
                <a:solidFill>
                  <a:schemeClr val="accent5">
                    <a:lumMod val="75000"/>
                  </a:schemeClr>
                </a:solidFill>
              </a:rPr>
              <a:t>₂ up to 0.6 depending on flow rate</a:t>
            </a:r>
            <a:r>
              <a:rPr sz="2800" dirty="0">
                <a:solidFill>
                  <a:schemeClr val="accent5">
                    <a:lumMod val="75000"/>
                  </a:schemeClr>
                </a:solidFill>
              </a:rPr>
              <a:t>.</a:t>
            </a:r>
          </a:p>
        </p:txBody>
      </p:sp>
      <p:pic>
        <p:nvPicPr>
          <p:cNvPr id="6146" name="Picture 2" descr="Simple Oxygen Mask For Adult (Exp: 4/2025) | Vitalfour eMall">
            <a:extLst>
              <a:ext uri="{FF2B5EF4-FFF2-40B4-BE49-F238E27FC236}">
                <a16:creationId xmlns:a16="http://schemas.microsoft.com/office/drawing/2014/main" id="{6C26FE00-DB23-204F-9024-8E496D205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3237" y="4391247"/>
            <a:ext cx="2421342" cy="24213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Oxygen Mask - Non-Rebreather (Adult) - A-1 Medical Integration">
            <a:extLst>
              <a:ext uri="{FF2B5EF4-FFF2-40B4-BE49-F238E27FC236}">
                <a16:creationId xmlns:a16="http://schemas.microsoft.com/office/drawing/2014/main" id="{E6DBC621-E5B7-F251-788E-E57D99F2C0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2850" y="4559156"/>
            <a:ext cx="2887038" cy="21652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4800" b="1" dirty="0">
                <a:solidFill>
                  <a:schemeClr val="accent3">
                    <a:lumMod val="75000"/>
                  </a:schemeClr>
                </a:solidFill>
              </a:rPr>
              <a:t>Non-Rebreather Masks</a:t>
            </a:r>
            <a:endParaRPr sz="4800" b="1" dirty="0">
              <a:solidFill>
                <a:schemeClr val="accent3">
                  <a:lumMod val="75000"/>
                </a:schemeClr>
              </a:solidFill>
            </a:endParaRPr>
          </a:p>
        </p:txBody>
      </p:sp>
      <p:sp>
        <p:nvSpPr>
          <p:cNvPr id="3" name="Content Placeholder 2"/>
          <p:cNvSpPr>
            <a:spLocks noGrp="1"/>
          </p:cNvSpPr>
          <p:nvPr>
            <p:ph idx="1"/>
          </p:nvPr>
        </p:nvSpPr>
        <p:spPr/>
        <p:txBody>
          <a:bodyPr/>
          <a:lstStyle/>
          <a:p>
            <a:pPr algn="l">
              <a:defRPr sz="1800"/>
            </a:pPr>
            <a:r>
              <a:rPr sz="2800" b="1" dirty="0">
                <a:solidFill>
                  <a:srgbClr val="00B050"/>
                </a:solidFill>
              </a:rPr>
              <a:t>Provides nearly 100% oxygen concentration with a reservoir bag.</a:t>
            </a:r>
          </a:p>
          <a:p>
            <a:pPr algn="l">
              <a:defRPr sz="1800"/>
            </a:pPr>
            <a:r>
              <a:rPr sz="2800" b="1" dirty="0">
                <a:solidFill>
                  <a:schemeClr val="accent5">
                    <a:lumMod val="75000"/>
                  </a:schemeClr>
                </a:solidFill>
              </a:rPr>
              <a:t>Ideal for acute hypoxemia or emergencies.</a:t>
            </a:r>
          </a:p>
          <a:p>
            <a:pPr algn="l">
              <a:defRPr sz="1800"/>
            </a:pPr>
            <a:r>
              <a:rPr sz="2800" b="1" dirty="0">
                <a:solidFill>
                  <a:srgbClr val="0070C0"/>
                </a:solidFill>
              </a:rPr>
              <a:t>Ensure one-way valve functionality to prevent CO₂ rebreathing.</a:t>
            </a:r>
          </a:p>
          <a:p>
            <a:pPr algn="l">
              <a:defRPr sz="1800"/>
            </a:pPr>
            <a:r>
              <a:rPr sz="2800" b="1" dirty="0">
                <a:solidFill>
                  <a:schemeClr val="accent1">
                    <a:lumMod val="75000"/>
                  </a:schemeClr>
                </a:solidFill>
              </a:rPr>
              <a:t>Useful for spontaneously breathing patients needing high </a:t>
            </a:r>
            <a:r>
              <a:rPr sz="2800" b="1" dirty="0" err="1">
                <a:solidFill>
                  <a:schemeClr val="accent1">
                    <a:lumMod val="75000"/>
                  </a:schemeClr>
                </a:solidFill>
              </a:rPr>
              <a:t>FiO</a:t>
            </a:r>
            <a:r>
              <a:rPr sz="2800" b="1" dirty="0">
                <a:solidFill>
                  <a:schemeClr val="accent1">
                    <a:lumMod val="75000"/>
                  </a:schemeClr>
                </a:solidFill>
              </a:rPr>
              <a:t>₂.</a:t>
            </a:r>
            <a:endParaRPr lang="en-US" sz="2800" b="1" dirty="0">
              <a:solidFill>
                <a:schemeClr val="accent1">
                  <a:lumMod val="75000"/>
                </a:schemeClr>
              </a:solidFill>
            </a:endParaRPr>
          </a:p>
          <a:p>
            <a:pPr algn="l">
              <a:defRPr sz="1800"/>
            </a:pPr>
            <a:r>
              <a:rPr lang="fa-IR" sz="2800" b="1" kern="1200" dirty="0" err="1">
                <a:solidFill>
                  <a:schemeClr val="accent6">
                    <a:lumMod val="75000"/>
                  </a:schemeClr>
                </a:solidFill>
                <a:effectLst/>
                <a:latin typeface="Calibri" panose="020F0502020204030204" pitchFamily="34" charset="0"/>
                <a:ea typeface="+mn-ea"/>
                <a:cs typeface="Calibri" panose="020F0502020204030204" pitchFamily="34" charset="0"/>
              </a:rPr>
              <a:t>uncomfortable</a:t>
            </a:r>
            <a:r>
              <a:rPr lang="fa-IR" sz="2800" b="1" kern="1200" dirty="0">
                <a:solidFill>
                  <a:schemeClr val="accent6">
                    <a:lumMod val="75000"/>
                  </a:schemeClr>
                </a:solidFill>
                <a:effectLst/>
                <a:latin typeface="Calibri" panose="020F0502020204030204" pitchFamily="34" charset="0"/>
                <a:ea typeface="+mn-ea"/>
                <a:cs typeface="Calibri" panose="020F0502020204030204" pitchFamily="34" charset="0"/>
              </a:rPr>
              <a:t> </a:t>
            </a:r>
            <a:r>
              <a:rPr lang="fa-IR" sz="2800" b="1" kern="1200" dirty="0" err="1">
                <a:solidFill>
                  <a:schemeClr val="accent6">
                    <a:lumMod val="75000"/>
                  </a:schemeClr>
                </a:solidFill>
                <a:effectLst/>
                <a:latin typeface="Calibri" panose="020F0502020204030204" pitchFamily="34" charset="0"/>
                <a:ea typeface="+mn-ea"/>
                <a:cs typeface="Calibri" panose="020F0502020204030204" pitchFamily="34" charset="0"/>
              </a:rPr>
              <a:t>for</a:t>
            </a:r>
            <a:r>
              <a:rPr lang="fa-IR" sz="2800" b="1" kern="1200" dirty="0">
                <a:solidFill>
                  <a:schemeClr val="accent6">
                    <a:lumMod val="75000"/>
                  </a:schemeClr>
                </a:solidFill>
                <a:effectLst/>
                <a:latin typeface="Calibri" panose="020F0502020204030204" pitchFamily="34" charset="0"/>
                <a:ea typeface="+mn-ea"/>
                <a:cs typeface="Calibri" panose="020F0502020204030204" pitchFamily="34" charset="0"/>
              </a:rPr>
              <a:t> </a:t>
            </a:r>
            <a:r>
              <a:rPr lang="fa-IR" sz="2800" b="1" kern="1200" dirty="0" err="1">
                <a:solidFill>
                  <a:schemeClr val="accent6">
                    <a:lumMod val="75000"/>
                  </a:schemeClr>
                </a:solidFill>
                <a:effectLst/>
                <a:latin typeface="Calibri" panose="020F0502020204030204" pitchFamily="34" charset="0"/>
                <a:ea typeface="+mn-ea"/>
                <a:cs typeface="Calibri" panose="020F0502020204030204" pitchFamily="34" charset="0"/>
              </a:rPr>
              <a:t>prolonged</a:t>
            </a:r>
            <a:r>
              <a:rPr lang="fa-IR" sz="2800" b="1" kern="1200" dirty="0">
                <a:solidFill>
                  <a:schemeClr val="accent6">
                    <a:lumMod val="75000"/>
                  </a:schemeClr>
                </a:solidFill>
                <a:effectLst/>
                <a:latin typeface="Calibri" panose="020F0502020204030204" pitchFamily="34" charset="0"/>
                <a:ea typeface="+mn-ea"/>
                <a:cs typeface="Calibri" panose="020F0502020204030204" pitchFamily="34" charset="0"/>
              </a:rPr>
              <a:t> </a:t>
            </a:r>
            <a:r>
              <a:rPr lang="fa-IR" sz="2800" b="1" kern="1200" dirty="0" err="1">
                <a:solidFill>
                  <a:schemeClr val="accent6">
                    <a:lumMod val="75000"/>
                  </a:schemeClr>
                </a:solidFill>
                <a:effectLst/>
                <a:latin typeface="Calibri" panose="020F0502020204030204" pitchFamily="34" charset="0"/>
                <a:ea typeface="+mn-ea"/>
                <a:cs typeface="Calibri" panose="020F0502020204030204" pitchFamily="34" charset="0"/>
              </a:rPr>
              <a:t>use</a:t>
            </a:r>
            <a:endParaRPr sz="2800" b="1" dirty="0">
              <a:solidFill>
                <a:schemeClr val="accent6">
                  <a:lumMod val="7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umidification - Henleys Medical Supplies">
            <a:extLst>
              <a:ext uri="{FF2B5EF4-FFF2-40B4-BE49-F238E27FC236}">
                <a16:creationId xmlns:a16="http://schemas.microsoft.com/office/drawing/2014/main" id="{821C6E56-CC7F-F3EA-A76F-B609D684F7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9263" y="4668837"/>
            <a:ext cx="2390775" cy="19145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sz="4800" b="1" dirty="0">
                <a:solidFill>
                  <a:schemeClr val="accent3">
                    <a:lumMod val="75000"/>
                  </a:schemeClr>
                </a:solidFill>
              </a:rPr>
              <a:t>Traditional Nasal Cannulas</a:t>
            </a:r>
          </a:p>
        </p:txBody>
      </p:sp>
      <p:pic>
        <p:nvPicPr>
          <p:cNvPr id="4" name="Picture 2" descr="Salter Style Premature to Infant Oxygen Nasal Cannulas | AirLife">
            <a:extLst>
              <a:ext uri="{FF2B5EF4-FFF2-40B4-BE49-F238E27FC236}">
                <a16:creationId xmlns:a16="http://schemas.microsoft.com/office/drawing/2014/main" id="{599A9046-C026-F055-D240-C94F9119F8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694" y="4347018"/>
            <a:ext cx="2099930" cy="209993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algn="l">
              <a:defRPr sz="1800"/>
            </a:pPr>
            <a:r>
              <a:rPr sz="2800" b="1" dirty="0">
                <a:solidFill>
                  <a:srgbClr val="00B050"/>
                </a:solidFill>
              </a:rPr>
              <a:t>Comfortable and easy to use for low-to-moderate oxygen needs.</a:t>
            </a:r>
          </a:p>
          <a:p>
            <a:pPr algn="l">
              <a:defRPr sz="1800"/>
            </a:pPr>
            <a:r>
              <a:rPr sz="2800" b="1" dirty="0">
                <a:solidFill>
                  <a:srgbClr val="00B050"/>
                </a:solidFill>
              </a:rPr>
              <a:t>Flow rates limited to 6L/min to prevent dryness.</a:t>
            </a:r>
          </a:p>
          <a:p>
            <a:pPr algn="l">
              <a:defRPr sz="1800"/>
            </a:pPr>
            <a:r>
              <a:rPr sz="2800" b="1" dirty="0" err="1">
                <a:solidFill>
                  <a:srgbClr val="00B050"/>
                </a:solidFill>
              </a:rPr>
              <a:t>FiO</a:t>
            </a:r>
            <a:r>
              <a:rPr sz="2800" b="1" dirty="0">
                <a:solidFill>
                  <a:srgbClr val="00B050"/>
                </a:solidFill>
              </a:rPr>
              <a:t>₂ increases by 0.04 per liter of flow (up to 0.44 at 6L/min).</a:t>
            </a:r>
          </a:p>
          <a:p>
            <a:pPr algn="l">
              <a:defRPr sz="1800"/>
            </a:pPr>
            <a:r>
              <a:rPr sz="2800" b="1" dirty="0">
                <a:solidFill>
                  <a:srgbClr val="00B050"/>
                </a:solidFill>
              </a:rPr>
              <a:t>Best for patients who are stable and require low-flow oxygen.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he Venturi Oxygen Mask: Precision In Oxygen Delivery For Prehospital Care  - Sparrow Medical">
            <a:extLst>
              <a:ext uri="{FF2B5EF4-FFF2-40B4-BE49-F238E27FC236}">
                <a16:creationId xmlns:a16="http://schemas.microsoft.com/office/drawing/2014/main" id="{A3193A2C-4F73-E86E-48BE-F28B58EF56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1520" y="670764"/>
            <a:ext cx="2144889" cy="22791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05609" y="57068"/>
            <a:ext cx="8229600" cy="1143000"/>
          </a:xfrm>
        </p:spPr>
        <p:txBody>
          <a:bodyPr>
            <a:noAutofit/>
          </a:bodyPr>
          <a:lstStyle/>
          <a:p>
            <a:pPr>
              <a:defRPr sz="2400"/>
            </a:pPr>
            <a:r>
              <a:rPr sz="4000" b="1" dirty="0">
                <a:solidFill>
                  <a:schemeClr val="accent3">
                    <a:lumMod val="75000"/>
                  </a:schemeClr>
                </a:solidFill>
              </a:rPr>
              <a:t>Venturi Oxygen Mask - Overview</a:t>
            </a:r>
          </a:p>
        </p:txBody>
      </p:sp>
      <p:sp>
        <p:nvSpPr>
          <p:cNvPr id="3" name="TextBox 2"/>
          <p:cNvSpPr txBox="1"/>
          <p:nvPr/>
        </p:nvSpPr>
        <p:spPr>
          <a:xfrm>
            <a:off x="457200" y="1371600"/>
            <a:ext cx="6414320" cy="954107"/>
          </a:xfrm>
          <a:prstGeom prst="rect">
            <a:avLst/>
          </a:prstGeom>
          <a:noFill/>
        </p:spPr>
        <p:txBody>
          <a:bodyPr wrap="none">
            <a:spAutoFit/>
          </a:bodyPr>
          <a:lstStyle/>
          <a:p>
            <a:endParaRPr sz="2800" b="1" dirty="0">
              <a:solidFill>
                <a:srgbClr val="00B050"/>
              </a:solidFill>
            </a:endParaRPr>
          </a:p>
          <a:p>
            <a:pPr algn="l">
              <a:defRPr sz="2000"/>
            </a:pPr>
            <a:r>
              <a:rPr sz="2800" b="1" dirty="0">
                <a:solidFill>
                  <a:srgbClr val="00B050"/>
                </a:solidFill>
              </a:rPr>
              <a:t>Venturi Mask - Oxygen Delivery: 24%-50%</a:t>
            </a:r>
          </a:p>
        </p:txBody>
      </p:sp>
      <p:sp>
        <p:nvSpPr>
          <p:cNvPr id="4" name="TextBox 3"/>
          <p:cNvSpPr txBox="1"/>
          <p:nvPr/>
        </p:nvSpPr>
        <p:spPr>
          <a:xfrm>
            <a:off x="457200" y="2057400"/>
            <a:ext cx="8839856" cy="954107"/>
          </a:xfrm>
          <a:prstGeom prst="rect">
            <a:avLst/>
          </a:prstGeom>
          <a:noFill/>
        </p:spPr>
        <p:txBody>
          <a:bodyPr wrap="none">
            <a:spAutoFit/>
          </a:bodyPr>
          <a:lstStyle/>
          <a:p>
            <a:endParaRPr sz="2800" b="1" dirty="0">
              <a:solidFill>
                <a:srgbClr val="00B050"/>
              </a:solidFill>
            </a:endParaRPr>
          </a:p>
          <a:p>
            <a:pPr algn="l">
              <a:defRPr sz="2000"/>
            </a:pPr>
            <a:r>
              <a:rPr sz="2800" b="1" dirty="0">
                <a:solidFill>
                  <a:srgbClr val="00B050"/>
                </a:solidFill>
              </a:rPr>
              <a:t>High-flow device providing precise oxygen concentrations.</a:t>
            </a:r>
          </a:p>
        </p:txBody>
      </p:sp>
      <p:sp>
        <p:nvSpPr>
          <p:cNvPr id="5" name="TextBox 4"/>
          <p:cNvSpPr txBox="1"/>
          <p:nvPr/>
        </p:nvSpPr>
        <p:spPr>
          <a:xfrm>
            <a:off x="457200" y="2743200"/>
            <a:ext cx="8685519" cy="892552"/>
          </a:xfrm>
          <a:prstGeom prst="rect">
            <a:avLst/>
          </a:prstGeom>
          <a:noFill/>
        </p:spPr>
        <p:txBody>
          <a:bodyPr wrap="none">
            <a:spAutoFit/>
          </a:bodyPr>
          <a:lstStyle/>
          <a:p>
            <a:endParaRPr sz="2800" b="1" dirty="0">
              <a:solidFill>
                <a:srgbClr val="00B050"/>
              </a:solidFill>
            </a:endParaRPr>
          </a:p>
          <a:p>
            <a:pPr algn="l">
              <a:defRPr sz="2000"/>
            </a:pPr>
            <a:r>
              <a:rPr sz="2400" b="1" dirty="0">
                <a:solidFill>
                  <a:srgbClr val="00B050"/>
                </a:solidFill>
              </a:rPr>
              <a:t>Creates a high flow by mixing air and oxygen via the Venturi effect.</a:t>
            </a:r>
          </a:p>
        </p:txBody>
      </p:sp>
      <p:sp>
        <p:nvSpPr>
          <p:cNvPr id="6" name="TextBox 5"/>
          <p:cNvSpPr txBox="1"/>
          <p:nvPr/>
        </p:nvSpPr>
        <p:spPr>
          <a:xfrm>
            <a:off x="457200" y="3429000"/>
            <a:ext cx="8677953" cy="954107"/>
          </a:xfrm>
          <a:prstGeom prst="rect">
            <a:avLst/>
          </a:prstGeom>
          <a:noFill/>
        </p:spPr>
        <p:txBody>
          <a:bodyPr wrap="none">
            <a:spAutoFit/>
          </a:bodyPr>
          <a:lstStyle/>
          <a:p>
            <a:endParaRPr sz="2800" b="1" dirty="0">
              <a:solidFill>
                <a:srgbClr val="00B050"/>
              </a:solidFill>
            </a:endParaRPr>
          </a:p>
          <a:p>
            <a:pPr algn="l">
              <a:defRPr sz="2000"/>
            </a:pPr>
            <a:r>
              <a:rPr sz="2800" b="1" dirty="0">
                <a:solidFill>
                  <a:srgbClr val="00B050"/>
                </a:solidFill>
              </a:rPr>
              <a:t>Use: For COPD patients needing controlled oxygen levels</a:t>
            </a:r>
          </a:p>
        </p:txBody>
      </p:sp>
      <p:sp>
        <p:nvSpPr>
          <p:cNvPr id="7" name="TextBox 6"/>
          <p:cNvSpPr txBox="1"/>
          <p:nvPr/>
        </p:nvSpPr>
        <p:spPr>
          <a:xfrm>
            <a:off x="457200" y="4114800"/>
            <a:ext cx="7342459" cy="1384995"/>
          </a:xfrm>
          <a:prstGeom prst="rect">
            <a:avLst/>
          </a:prstGeom>
          <a:noFill/>
        </p:spPr>
        <p:txBody>
          <a:bodyPr wrap="none">
            <a:spAutoFit/>
          </a:bodyPr>
          <a:lstStyle/>
          <a:p>
            <a:endParaRPr sz="2800" b="1" dirty="0">
              <a:solidFill>
                <a:srgbClr val="00B050"/>
              </a:solidFill>
            </a:endParaRPr>
          </a:p>
          <a:p>
            <a:pPr algn="l">
              <a:defRPr sz="2000"/>
            </a:pPr>
            <a:r>
              <a:rPr sz="2800" b="1" dirty="0">
                <a:solidFill>
                  <a:srgbClr val="00B050"/>
                </a:solidFill>
              </a:rPr>
              <a:t>Advantages &amp; Limitations: Precise, non-invasive</a:t>
            </a:r>
            <a:endParaRPr lang="fa-IR" sz="2800" b="1" dirty="0">
              <a:solidFill>
                <a:srgbClr val="00B050"/>
              </a:solidFill>
            </a:endParaRPr>
          </a:p>
          <a:p>
            <a:pPr algn="l">
              <a:defRPr sz="2000"/>
            </a:pPr>
            <a:r>
              <a:rPr lang="fa-IR" sz="2800" b="1" dirty="0">
                <a:solidFill>
                  <a:srgbClr val="00B050"/>
                </a:solidFill>
              </a:rPr>
              <a:t>	</a:t>
            </a:r>
            <a:r>
              <a:rPr sz="2800" b="1" dirty="0">
                <a:solidFill>
                  <a:srgbClr val="00B050"/>
                </a:solidFill>
              </a:rPr>
              <a:t>may cause skin irritation with prolonged use.</a:t>
            </a:r>
          </a:p>
        </p:txBody>
      </p:sp>
      <p:sp>
        <p:nvSpPr>
          <p:cNvPr id="8" name="TextBox 7"/>
          <p:cNvSpPr txBox="1"/>
          <p:nvPr/>
        </p:nvSpPr>
        <p:spPr>
          <a:xfrm>
            <a:off x="198014" y="5183372"/>
            <a:ext cx="8981305" cy="954107"/>
          </a:xfrm>
          <a:prstGeom prst="rect">
            <a:avLst/>
          </a:prstGeom>
          <a:noFill/>
        </p:spPr>
        <p:txBody>
          <a:bodyPr wrap="none">
            <a:spAutoFit/>
          </a:bodyPr>
          <a:lstStyle/>
          <a:p>
            <a:endParaRPr sz="2800" b="1" dirty="0">
              <a:solidFill>
                <a:srgbClr val="00B050"/>
              </a:solidFill>
            </a:endParaRPr>
          </a:p>
          <a:p>
            <a:pPr algn="l">
              <a:defRPr sz="2000"/>
            </a:pPr>
            <a:r>
              <a:rPr sz="2800" b="1" dirty="0">
                <a:solidFill>
                  <a:srgbClr val="00B050"/>
                </a:solidFill>
              </a:rPr>
              <a:t>Useful for adults and children; pediatric adapters available.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Vyatil - Vyatil">
            <a:extLst>
              <a:ext uri="{FF2B5EF4-FFF2-40B4-BE49-F238E27FC236}">
                <a16:creationId xmlns:a16="http://schemas.microsoft.com/office/drawing/2014/main" id="{163ACEDE-1441-E743-7A1F-354AF5EFB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4715" y="305207"/>
            <a:ext cx="2328531" cy="17463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581" y="228600"/>
            <a:ext cx="6507126" cy="1143000"/>
          </a:xfrm>
        </p:spPr>
        <p:txBody>
          <a:bodyPr>
            <a:normAutofit/>
          </a:bodyPr>
          <a:lstStyle/>
          <a:p>
            <a:pPr>
              <a:defRPr sz="2400"/>
            </a:pPr>
            <a:r>
              <a:rPr sz="4800" b="1" dirty="0">
                <a:solidFill>
                  <a:schemeClr val="tx2">
                    <a:lumMod val="60000"/>
                    <a:lumOff val="40000"/>
                  </a:schemeClr>
                </a:solidFill>
              </a:rPr>
              <a:t>Head Tent - Overview</a:t>
            </a:r>
          </a:p>
        </p:txBody>
      </p:sp>
      <p:sp>
        <p:nvSpPr>
          <p:cNvPr id="3" name="TextBox 2"/>
          <p:cNvSpPr txBox="1"/>
          <p:nvPr/>
        </p:nvSpPr>
        <p:spPr>
          <a:xfrm>
            <a:off x="457200" y="1371600"/>
            <a:ext cx="5032596" cy="830997"/>
          </a:xfrm>
          <a:prstGeom prst="rect">
            <a:avLst/>
          </a:prstGeom>
          <a:noFill/>
        </p:spPr>
        <p:txBody>
          <a:bodyPr wrap="none">
            <a:spAutoFit/>
          </a:bodyPr>
          <a:lstStyle/>
          <a:p>
            <a:endParaRPr sz="2400" b="1" dirty="0">
              <a:solidFill>
                <a:schemeClr val="accent5">
                  <a:lumMod val="75000"/>
                </a:schemeClr>
              </a:solidFill>
            </a:endParaRPr>
          </a:p>
          <a:p>
            <a:pPr algn="l">
              <a:defRPr sz="2000"/>
            </a:pPr>
            <a:r>
              <a:rPr sz="2400" b="1" dirty="0">
                <a:solidFill>
                  <a:srgbClr val="00B050"/>
                </a:solidFill>
              </a:rPr>
              <a:t>Provides 24%-80% humidified oxygen.</a:t>
            </a:r>
          </a:p>
        </p:txBody>
      </p:sp>
      <p:sp>
        <p:nvSpPr>
          <p:cNvPr id="4" name="TextBox 3"/>
          <p:cNvSpPr txBox="1"/>
          <p:nvPr/>
        </p:nvSpPr>
        <p:spPr>
          <a:xfrm>
            <a:off x="457200" y="2393603"/>
            <a:ext cx="7705058" cy="461665"/>
          </a:xfrm>
          <a:prstGeom prst="rect">
            <a:avLst/>
          </a:prstGeom>
          <a:noFill/>
        </p:spPr>
        <p:txBody>
          <a:bodyPr wrap="none">
            <a:spAutoFit/>
          </a:bodyPr>
          <a:lstStyle/>
          <a:p>
            <a:r>
              <a:rPr sz="2400" b="1" dirty="0">
                <a:solidFill>
                  <a:schemeClr val="accent5">
                    <a:lumMod val="75000"/>
                  </a:schemeClr>
                </a:solidFill>
              </a:rPr>
              <a:t>Surrounds head to deliver oxygen, mainly for pediatric use.</a:t>
            </a:r>
          </a:p>
        </p:txBody>
      </p:sp>
      <p:sp>
        <p:nvSpPr>
          <p:cNvPr id="5" name="TextBox 4"/>
          <p:cNvSpPr txBox="1"/>
          <p:nvPr/>
        </p:nvSpPr>
        <p:spPr>
          <a:xfrm>
            <a:off x="457200" y="2743200"/>
            <a:ext cx="7306616" cy="830997"/>
          </a:xfrm>
          <a:prstGeom prst="rect">
            <a:avLst/>
          </a:prstGeom>
          <a:noFill/>
        </p:spPr>
        <p:txBody>
          <a:bodyPr wrap="none">
            <a:spAutoFit/>
          </a:bodyPr>
          <a:lstStyle/>
          <a:p>
            <a:endParaRPr sz="2400" b="1" dirty="0">
              <a:solidFill>
                <a:schemeClr val="accent5">
                  <a:lumMod val="75000"/>
                </a:schemeClr>
              </a:solidFill>
            </a:endParaRPr>
          </a:p>
          <a:p>
            <a:pPr algn="l">
              <a:defRPr sz="2000"/>
            </a:pPr>
            <a:r>
              <a:rPr sz="2400" b="1" dirty="0">
                <a:solidFill>
                  <a:schemeClr val="accent5">
                    <a:lumMod val="75000"/>
                  </a:schemeClr>
                </a:solidFill>
              </a:rPr>
              <a:t>Ideal for children intolerant to masks, ensuring comfort.</a:t>
            </a:r>
          </a:p>
        </p:txBody>
      </p:sp>
      <p:sp>
        <p:nvSpPr>
          <p:cNvPr id="6" name="TextBox 5"/>
          <p:cNvSpPr txBox="1"/>
          <p:nvPr/>
        </p:nvSpPr>
        <p:spPr>
          <a:xfrm>
            <a:off x="457200" y="3429000"/>
            <a:ext cx="7299242" cy="830997"/>
          </a:xfrm>
          <a:prstGeom prst="rect">
            <a:avLst/>
          </a:prstGeom>
          <a:noFill/>
        </p:spPr>
        <p:txBody>
          <a:bodyPr wrap="none">
            <a:spAutoFit/>
          </a:bodyPr>
          <a:lstStyle/>
          <a:p>
            <a:endParaRPr sz="2400" b="1" dirty="0">
              <a:solidFill>
                <a:schemeClr val="accent5">
                  <a:lumMod val="75000"/>
                </a:schemeClr>
              </a:solidFill>
            </a:endParaRPr>
          </a:p>
          <a:p>
            <a:pPr algn="l">
              <a:defRPr sz="2000"/>
            </a:pPr>
            <a:r>
              <a:rPr sz="2400" b="1" dirty="0">
                <a:solidFill>
                  <a:srgbClr val="00B050"/>
                </a:solidFill>
              </a:rPr>
              <a:t>Non-restrictive; </a:t>
            </a:r>
            <a:r>
              <a:rPr sz="2400" b="1" dirty="0">
                <a:solidFill>
                  <a:srgbClr val="FF0000"/>
                </a:solidFill>
              </a:rPr>
              <a:t>potential CO2 buildup if not monitored.</a:t>
            </a:r>
          </a:p>
        </p:txBody>
      </p:sp>
      <p:sp>
        <p:nvSpPr>
          <p:cNvPr id="7" name="TextBox 6"/>
          <p:cNvSpPr txBox="1"/>
          <p:nvPr/>
        </p:nvSpPr>
        <p:spPr>
          <a:xfrm>
            <a:off x="457200" y="4114800"/>
            <a:ext cx="6696257" cy="830997"/>
          </a:xfrm>
          <a:prstGeom prst="rect">
            <a:avLst/>
          </a:prstGeom>
          <a:noFill/>
        </p:spPr>
        <p:txBody>
          <a:bodyPr wrap="none">
            <a:spAutoFit/>
          </a:bodyPr>
          <a:lstStyle/>
          <a:p>
            <a:endParaRPr sz="2400" b="1" dirty="0">
              <a:solidFill>
                <a:schemeClr val="accent5">
                  <a:lumMod val="75000"/>
                </a:schemeClr>
              </a:solidFill>
            </a:endParaRPr>
          </a:p>
          <a:p>
            <a:pPr algn="l">
              <a:defRPr sz="2000"/>
            </a:pPr>
            <a:r>
              <a:rPr sz="2400" b="1" dirty="0">
                <a:solidFill>
                  <a:schemeClr val="accent5">
                    <a:lumMod val="75000"/>
                  </a:schemeClr>
                </a:solidFill>
              </a:rPr>
              <a:t>Primarily for children; limited adult use due to size.</a:t>
            </a:r>
          </a:p>
        </p:txBody>
      </p:sp>
      <p:sp>
        <p:nvSpPr>
          <p:cNvPr id="8" name="TextBox 7"/>
          <p:cNvSpPr txBox="1"/>
          <p:nvPr/>
        </p:nvSpPr>
        <p:spPr>
          <a:xfrm>
            <a:off x="457200" y="4800600"/>
            <a:ext cx="7719870" cy="830997"/>
          </a:xfrm>
          <a:prstGeom prst="rect">
            <a:avLst/>
          </a:prstGeom>
          <a:noFill/>
        </p:spPr>
        <p:txBody>
          <a:bodyPr wrap="none">
            <a:spAutoFit/>
          </a:bodyPr>
          <a:lstStyle/>
          <a:p>
            <a:pPr algn="l">
              <a:defRPr sz="2000"/>
            </a:pPr>
            <a:endParaRPr lang="fa-IR" sz="2400" b="1" dirty="0">
              <a:solidFill>
                <a:schemeClr val="accent5">
                  <a:lumMod val="75000"/>
                </a:schemeClr>
              </a:solidFill>
            </a:endParaRPr>
          </a:p>
          <a:p>
            <a:pPr algn="l">
              <a:defRPr sz="2000"/>
            </a:pPr>
            <a:r>
              <a:rPr sz="2400" b="1" dirty="0">
                <a:solidFill>
                  <a:schemeClr val="accent5">
                    <a:lumMod val="75000"/>
                  </a:schemeClr>
                </a:solidFill>
              </a:rPr>
              <a:t>Allows head movement, reducing claustrophobia concerns.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OM-5 Series Oxygen Face Tent Mask by GaleMed | Safe and Effective">
            <a:extLst>
              <a:ext uri="{FF2B5EF4-FFF2-40B4-BE49-F238E27FC236}">
                <a16:creationId xmlns:a16="http://schemas.microsoft.com/office/drawing/2014/main" id="{96FA53AB-E3E7-1CE6-5B32-D5551BE34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8169" y="274639"/>
            <a:ext cx="1986453" cy="21708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92419" y="274638"/>
            <a:ext cx="6274785" cy="1143000"/>
          </a:xfrm>
        </p:spPr>
        <p:txBody>
          <a:bodyPr>
            <a:normAutofit/>
          </a:bodyPr>
          <a:lstStyle/>
          <a:p>
            <a:pPr>
              <a:defRPr sz="2400"/>
            </a:pPr>
            <a:r>
              <a:rPr sz="4800" b="1" dirty="0">
                <a:solidFill>
                  <a:srgbClr val="00B050"/>
                </a:solidFill>
              </a:rPr>
              <a:t>Face Tent - Overview</a:t>
            </a:r>
          </a:p>
        </p:txBody>
      </p:sp>
      <p:sp>
        <p:nvSpPr>
          <p:cNvPr id="3" name="TextBox 2"/>
          <p:cNvSpPr txBox="1"/>
          <p:nvPr/>
        </p:nvSpPr>
        <p:spPr>
          <a:xfrm>
            <a:off x="457200" y="1371600"/>
            <a:ext cx="6593087" cy="830997"/>
          </a:xfrm>
          <a:prstGeom prst="rect">
            <a:avLst/>
          </a:prstGeom>
          <a:noFill/>
        </p:spPr>
        <p:txBody>
          <a:bodyPr wrap="none">
            <a:spAutoFit/>
          </a:bodyPr>
          <a:lstStyle/>
          <a:p>
            <a:endParaRPr sz="2400" b="1" dirty="0">
              <a:solidFill>
                <a:srgbClr val="7030A0"/>
              </a:solidFill>
            </a:endParaRPr>
          </a:p>
          <a:p>
            <a:pPr algn="l">
              <a:defRPr sz="2000"/>
            </a:pPr>
            <a:r>
              <a:rPr sz="2400" b="1" dirty="0">
                <a:solidFill>
                  <a:srgbClr val="FF0000"/>
                </a:solidFill>
              </a:rPr>
              <a:t>Delivers 30%-70% oxygen, mixed with ambient air.</a:t>
            </a:r>
          </a:p>
        </p:txBody>
      </p:sp>
      <p:sp>
        <p:nvSpPr>
          <p:cNvPr id="4" name="TextBox 3"/>
          <p:cNvSpPr txBox="1"/>
          <p:nvPr/>
        </p:nvSpPr>
        <p:spPr>
          <a:xfrm>
            <a:off x="457200" y="2057400"/>
            <a:ext cx="7222811" cy="830997"/>
          </a:xfrm>
          <a:prstGeom prst="rect">
            <a:avLst/>
          </a:prstGeom>
          <a:noFill/>
        </p:spPr>
        <p:txBody>
          <a:bodyPr wrap="none">
            <a:spAutoFit/>
          </a:bodyPr>
          <a:lstStyle/>
          <a:p>
            <a:endParaRPr sz="2400" b="1" dirty="0">
              <a:solidFill>
                <a:srgbClr val="7030A0"/>
              </a:solidFill>
            </a:endParaRPr>
          </a:p>
          <a:p>
            <a:pPr algn="l">
              <a:defRPr sz="2000"/>
            </a:pPr>
            <a:r>
              <a:rPr sz="2400" b="1" dirty="0">
                <a:solidFill>
                  <a:srgbClr val="7030A0"/>
                </a:solidFill>
              </a:rPr>
              <a:t>Non-constrictive device for patients with facial injuries.</a:t>
            </a:r>
          </a:p>
        </p:txBody>
      </p:sp>
      <p:sp>
        <p:nvSpPr>
          <p:cNvPr id="5" name="TextBox 4"/>
          <p:cNvSpPr txBox="1"/>
          <p:nvPr/>
        </p:nvSpPr>
        <p:spPr>
          <a:xfrm>
            <a:off x="457200" y="2743200"/>
            <a:ext cx="6882590" cy="830997"/>
          </a:xfrm>
          <a:prstGeom prst="rect">
            <a:avLst/>
          </a:prstGeom>
          <a:noFill/>
        </p:spPr>
        <p:txBody>
          <a:bodyPr wrap="none">
            <a:spAutoFit/>
          </a:bodyPr>
          <a:lstStyle/>
          <a:p>
            <a:endParaRPr sz="2400" b="1" dirty="0">
              <a:solidFill>
                <a:srgbClr val="7030A0"/>
              </a:solidFill>
            </a:endParaRPr>
          </a:p>
          <a:p>
            <a:pPr algn="l">
              <a:defRPr sz="2000"/>
            </a:pPr>
            <a:r>
              <a:rPr sz="2400" b="1" dirty="0">
                <a:solidFill>
                  <a:srgbClr val="00B050"/>
                </a:solidFill>
              </a:rPr>
              <a:t>Useful for trauma, burns, or claustrophobic patients.</a:t>
            </a:r>
          </a:p>
        </p:txBody>
      </p:sp>
      <p:sp>
        <p:nvSpPr>
          <p:cNvPr id="6" name="TextBox 5"/>
          <p:cNvSpPr txBox="1"/>
          <p:nvPr/>
        </p:nvSpPr>
        <p:spPr>
          <a:xfrm>
            <a:off x="457200" y="3429000"/>
            <a:ext cx="7037760" cy="830997"/>
          </a:xfrm>
          <a:prstGeom prst="rect">
            <a:avLst/>
          </a:prstGeom>
          <a:noFill/>
        </p:spPr>
        <p:txBody>
          <a:bodyPr wrap="none">
            <a:spAutoFit/>
          </a:bodyPr>
          <a:lstStyle/>
          <a:p>
            <a:endParaRPr sz="2400" b="1" dirty="0">
              <a:solidFill>
                <a:srgbClr val="7030A0"/>
              </a:solidFill>
            </a:endParaRPr>
          </a:p>
          <a:p>
            <a:pPr algn="l">
              <a:defRPr sz="2000"/>
            </a:pPr>
            <a:r>
              <a:rPr sz="2400" b="1" dirty="0">
                <a:solidFill>
                  <a:srgbClr val="7030A0"/>
                </a:solidFill>
              </a:rPr>
              <a:t>Comfortable, less pressure; less precise oxygen levels.</a:t>
            </a:r>
          </a:p>
        </p:txBody>
      </p:sp>
      <p:sp>
        <p:nvSpPr>
          <p:cNvPr id="7" name="TextBox 6"/>
          <p:cNvSpPr txBox="1"/>
          <p:nvPr/>
        </p:nvSpPr>
        <p:spPr>
          <a:xfrm>
            <a:off x="457200" y="4114800"/>
            <a:ext cx="4745273" cy="830997"/>
          </a:xfrm>
          <a:prstGeom prst="rect">
            <a:avLst/>
          </a:prstGeom>
          <a:noFill/>
        </p:spPr>
        <p:txBody>
          <a:bodyPr wrap="none">
            <a:spAutoFit/>
          </a:bodyPr>
          <a:lstStyle/>
          <a:p>
            <a:endParaRPr sz="2400" b="1" dirty="0">
              <a:solidFill>
                <a:srgbClr val="7030A0"/>
              </a:solidFill>
            </a:endParaRPr>
          </a:p>
          <a:p>
            <a:pPr algn="l">
              <a:defRPr sz="2000"/>
            </a:pPr>
            <a:r>
              <a:rPr sz="2400" b="1" dirty="0">
                <a:solidFill>
                  <a:srgbClr val="00B050"/>
                </a:solidFill>
              </a:rPr>
              <a:t>Suitable for both</a:t>
            </a:r>
            <a:r>
              <a:rPr lang="fa-IR" sz="2400" b="1" dirty="0">
                <a:solidFill>
                  <a:srgbClr val="00B050"/>
                </a:solidFill>
              </a:rPr>
              <a:t> </a:t>
            </a:r>
            <a:r>
              <a:rPr lang="en-US" sz="2400" b="1" dirty="0">
                <a:solidFill>
                  <a:srgbClr val="00B050"/>
                </a:solidFill>
              </a:rPr>
              <a:t>Adults &amp; Children</a:t>
            </a:r>
            <a:endParaRPr sz="2400" b="1" dirty="0">
              <a:solidFill>
                <a:srgbClr val="00B050"/>
              </a:solidFill>
            </a:endParaRPr>
          </a:p>
        </p:txBody>
      </p:sp>
      <p:sp>
        <p:nvSpPr>
          <p:cNvPr id="8" name="TextBox 7"/>
          <p:cNvSpPr txBox="1"/>
          <p:nvPr/>
        </p:nvSpPr>
        <p:spPr>
          <a:xfrm>
            <a:off x="457200" y="4800600"/>
            <a:ext cx="7304628" cy="830997"/>
          </a:xfrm>
          <a:prstGeom prst="rect">
            <a:avLst/>
          </a:prstGeom>
          <a:noFill/>
        </p:spPr>
        <p:txBody>
          <a:bodyPr wrap="none">
            <a:spAutoFit/>
          </a:bodyPr>
          <a:lstStyle/>
          <a:p>
            <a:endParaRPr sz="2400" b="1" dirty="0">
              <a:solidFill>
                <a:srgbClr val="7030A0"/>
              </a:solidFill>
            </a:endParaRPr>
          </a:p>
          <a:p>
            <a:pPr algn="l">
              <a:defRPr sz="2000"/>
            </a:pPr>
            <a:r>
              <a:rPr sz="2400" b="1" dirty="0">
                <a:solidFill>
                  <a:srgbClr val="7030A0"/>
                </a:solidFill>
              </a:rPr>
              <a:t>Provides humidified oxygen for better mucosal comfort.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ellstar Oxygen Mask Inhaler Accessories Mask Tube with Adjustable Oxygen  Concentration Nebulizer - Wellstar : Flipkart.com">
            <a:extLst>
              <a:ext uri="{FF2B5EF4-FFF2-40B4-BE49-F238E27FC236}">
                <a16:creationId xmlns:a16="http://schemas.microsoft.com/office/drawing/2014/main" id="{92EA8C71-FFA1-DC53-EFF6-982E8E6C9C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3331" y="3474244"/>
            <a:ext cx="1674418" cy="22970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defRPr sz="2400"/>
            </a:pPr>
            <a:r>
              <a:rPr sz="3600" b="1" dirty="0">
                <a:solidFill>
                  <a:schemeClr val="accent1">
                    <a:lumMod val="75000"/>
                  </a:schemeClr>
                </a:solidFill>
              </a:rPr>
              <a:t>Nebulizer Oxygen Mask - Recovery Use</a:t>
            </a:r>
          </a:p>
        </p:txBody>
      </p:sp>
      <p:sp>
        <p:nvSpPr>
          <p:cNvPr id="3" name="TextBox 2"/>
          <p:cNvSpPr txBox="1"/>
          <p:nvPr/>
        </p:nvSpPr>
        <p:spPr>
          <a:xfrm>
            <a:off x="457200" y="1371600"/>
            <a:ext cx="7181068" cy="830997"/>
          </a:xfrm>
          <a:prstGeom prst="rect">
            <a:avLst/>
          </a:prstGeom>
          <a:noFill/>
        </p:spPr>
        <p:txBody>
          <a:bodyPr wrap="none">
            <a:spAutoFit/>
          </a:bodyPr>
          <a:lstStyle/>
          <a:p>
            <a:endParaRPr sz="2400" b="1" dirty="0">
              <a:solidFill>
                <a:schemeClr val="accent1">
                  <a:lumMod val="75000"/>
                </a:schemeClr>
              </a:solidFill>
            </a:endParaRPr>
          </a:p>
          <a:p>
            <a:pPr algn="l">
              <a:defRPr sz="2000"/>
            </a:pPr>
            <a:r>
              <a:rPr sz="2400" b="1" dirty="0">
                <a:solidFill>
                  <a:srgbClr val="FF0000"/>
                </a:solidFill>
              </a:rPr>
              <a:t>Provides 30%-50% oxygen while delivering medication.</a:t>
            </a:r>
          </a:p>
        </p:txBody>
      </p:sp>
      <p:sp>
        <p:nvSpPr>
          <p:cNvPr id="4" name="TextBox 3"/>
          <p:cNvSpPr txBox="1"/>
          <p:nvPr/>
        </p:nvSpPr>
        <p:spPr>
          <a:xfrm>
            <a:off x="457200" y="2057400"/>
            <a:ext cx="6791218" cy="830997"/>
          </a:xfrm>
          <a:prstGeom prst="rect">
            <a:avLst/>
          </a:prstGeom>
          <a:noFill/>
        </p:spPr>
        <p:txBody>
          <a:bodyPr wrap="none">
            <a:spAutoFit/>
          </a:bodyPr>
          <a:lstStyle/>
          <a:p>
            <a:endParaRPr sz="2400" b="1" dirty="0">
              <a:solidFill>
                <a:schemeClr val="accent1">
                  <a:lumMod val="75000"/>
                </a:schemeClr>
              </a:solidFill>
            </a:endParaRPr>
          </a:p>
          <a:p>
            <a:pPr algn="l">
              <a:defRPr sz="2000"/>
            </a:pPr>
            <a:r>
              <a:rPr sz="2400" b="1" dirty="0">
                <a:solidFill>
                  <a:schemeClr val="accent1">
                    <a:lumMod val="75000"/>
                  </a:schemeClr>
                </a:solidFill>
              </a:rPr>
              <a:t>Combines oxygen therapy with medication delivery.</a:t>
            </a:r>
          </a:p>
        </p:txBody>
      </p:sp>
      <p:sp>
        <p:nvSpPr>
          <p:cNvPr id="5" name="TextBox 4"/>
          <p:cNvSpPr txBox="1"/>
          <p:nvPr/>
        </p:nvSpPr>
        <p:spPr>
          <a:xfrm>
            <a:off x="457200" y="2743200"/>
            <a:ext cx="8089394" cy="892552"/>
          </a:xfrm>
          <a:prstGeom prst="rect">
            <a:avLst/>
          </a:prstGeom>
          <a:noFill/>
        </p:spPr>
        <p:txBody>
          <a:bodyPr wrap="none">
            <a:spAutoFit/>
          </a:bodyPr>
          <a:lstStyle/>
          <a:p>
            <a:endParaRPr lang="fa-IR" sz="2400" b="1" dirty="0">
              <a:solidFill>
                <a:schemeClr val="accent1">
                  <a:lumMod val="75000"/>
                </a:schemeClr>
              </a:solidFill>
            </a:endParaRPr>
          </a:p>
          <a:p>
            <a:pPr algn="l">
              <a:defRPr sz="2000"/>
            </a:pPr>
            <a:r>
              <a:rPr sz="2800" b="1" dirty="0">
                <a:solidFill>
                  <a:srgbClr val="92D050"/>
                </a:solidFill>
              </a:rPr>
              <a:t>for patients needing medication like bronchodilators.</a:t>
            </a:r>
          </a:p>
        </p:txBody>
      </p:sp>
      <p:sp>
        <p:nvSpPr>
          <p:cNvPr id="6" name="TextBox 5"/>
          <p:cNvSpPr txBox="1"/>
          <p:nvPr/>
        </p:nvSpPr>
        <p:spPr>
          <a:xfrm>
            <a:off x="457200" y="3791784"/>
            <a:ext cx="6246005" cy="830997"/>
          </a:xfrm>
          <a:prstGeom prst="rect">
            <a:avLst/>
          </a:prstGeom>
          <a:noFill/>
        </p:spPr>
        <p:txBody>
          <a:bodyPr wrap="none">
            <a:spAutoFit/>
          </a:bodyPr>
          <a:lstStyle/>
          <a:p>
            <a:r>
              <a:rPr lang="en-US" sz="2400" b="1" dirty="0">
                <a:solidFill>
                  <a:schemeClr val="accent1">
                    <a:lumMod val="75000"/>
                  </a:schemeClr>
                </a:solidFill>
              </a:rPr>
              <a:t>Simultaneously delivers medication and oxygen</a:t>
            </a:r>
          </a:p>
          <a:p>
            <a:r>
              <a:rPr lang="en-US" sz="2400" b="1" dirty="0">
                <a:solidFill>
                  <a:schemeClr val="accent1">
                    <a:lumMod val="75000"/>
                  </a:schemeClr>
                </a:solidFill>
              </a:rPr>
              <a:t>less precise oxygen control.</a:t>
            </a:r>
          </a:p>
        </p:txBody>
      </p:sp>
      <p:sp>
        <p:nvSpPr>
          <p:cNvPr id="7" name="TextBox 6"/>
          <p:cNvSpPr txBox="1"/>
          <p:nvPr/>
        </p:nvSpPr>
        <p:spPr>
          <a:xfrm>
            <a:off x="457200" y="4782778"/>
            <a:ext cx="2886688" cy="461665"/>
          </a:xfrm>
          <a:prstGeom prst="rect">
            <a:avLst/>
          </a:prstGeom>
          <a:noFill/>
        </p:spPr>
        <p:txBody>
          <a:bodyPr wrap="none">
            <a:spAutoFit/>
          </a:bodyPr>
          <a:lstStyle/>
          <a:p>
            <a:r>
              <a:rPr sz="2400" b="1" dirty="0">
                <a:solidFill>
                  <a:schemeClr val="accent1">
                    <a:lumMod val="75000"/>
                  </a:schemeClr>
                </a:solidFill>
              </a:rPr>
              <a:t>Beneficial for all ages</a:t>
            </a:r>
          </a:p>
        </p:txBody>
      </p:sp>
      <p:sp>
        <p:nvSpPr>
          <p:cNvPr id="8" name="TextBox 7"/>
          <p:cNvSpPr txBox="1"/>
          <p:nvPr/>
        </p:nvSpPr>
        <p:spPr>
          <a:xfrm>
            <a:off x="457200" y="5236402"/>
            <a:ext cx="7948330" cy="769441"/>
          </a:xfrm>
          <a:prstGeom prst="rect">
            <a:avLst/>
          </a:prstGeom>
          <a:noFill/>
        </p:spPr>
        <p:txBody>
          <a:bodyPr wrap="none">
            <a:spAutoFit/>
          </a:bodyPr>
          <a:lstStyle/>
          <a:p>
            <a:endParaRPr sz="2400" b="1" dirty="0">
              <a:solidFill>
                <a:schemeClr val="accent1">
                  <a:lumMod val="75000"/>
                </a:schemeClr>
              </a:solidFill>
            </a:endParaRPr>
          </a:p>
          <a:p>
            <a:pPr algn="l">
              <a:defRPr sz="2000"/>
            </a:pPr>
            <a:r>
              <a:rPr sz="2000" b="1" dirty="0">
                <a:solidFill>
                  <a:srgbClr val="92D050"/>
                </a:solidFill>
              </a:rPr>
              <a:t>Ensures continuous delivery of medication to improve breathing post-op.</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igh-flow nasal cannula for respiratory failure in adult patients">
            <a:extLst>
              <a:ext uri="{FF2B5EF4-FFF2-40B4-BE49-F238E27FC236}">
                <a16:creationId xmlns:a16="http://schemas.microsoft.com/office/drawing/2014/main" id="{D2DFA61A-2850-7560-FB56-4E23E7A84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4446" y="4895227"/>
            <a:ext cx="1775637" cy="18777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b="1" dirty="0">
                <a:solidFill>
                  <a:schemeClr val="accent5">
                    <a:lumMod val="75000"/>
                  </a:schemeClr>
                </a:solidFill>
              </a:rPr>
              <a:t>High-Flow Nasal Cannula (HFNC) Overview</a:t>
            </a:r>
          </a:p>
        </p:txBody>
      </p:sp>
      <p:sp>
        <p:nvSpPr>
          <p:cNvPr id="3" name="Content Placeholder 2"/>
          <p:cNvSpPr>
            <a:spLocks noGrp="1"/>
          </p:cNvSpPr>
          <p:nvPr>
            <p:ph idx="1"/>
          </p:nvPr>
        </p:nvSpPr>
        <p:spPr>
          <a:xfrm>
            <a:off x="457200" y="1600200"/>
            <a:ext cx="8452884" cy="4525963"/>
          </a:xfrm>
        </p:spPr>
        <p:txBody>
          <a:bodyPr>
            <a:normAutofit/>
          </a:bodyPr>
          <a:lstStyle/>
          <a:p>
            <a:pPr algn="l">
              <a:defRPr sz="1800"/>
            </a:pPr>
            <a:r>
              <a:rPr sz="2800" b="1" dirty="0">
                <a:solidFill>
                  <a:schemeClr val="accent1">
                    <a:lumMod val="75000"/>
                  </a:schemeClr>
                </a:solidFill>
              </a:rPr>
              <a:t>Delivers oxygen at 40–60L/min with adjustable </a:t>
            </a:r>
            <a:r>
              <a:rPr sz="2800" b="1" dirty="0" err="1">
                <a:solidFill>
                  <a:schemeClr val="accent1">
                    <a:lumMod val="75000"/>
                  </a:schemeClr>
                </a:solidFill>
              </a:rPr>
              <a:t>FiO</a:t>
            </a:r>
            <a:r>
              <a:rPr sz="2800" b="1" dirty="0">
                <a:solidFill>
                  <a:schemeClr val="accent1">
                    <a:lumMod val="75000"/>
                  </a:schemeClr>
                </a:solidFill>
              </a:rPr>
              <a:t>₂</a:t>
            </a:r>
            <a:endParaRPr lang="fa-IR" sz="2800" b="1" dirty="0">
              <a:solidFill>
                <a:schemeClr val="accent1">
                  <a:lumMod val="75000"/>
                </a:schemeClr>
              </a:solidFill>
            </a:endParaRPr>
          </a:p>
          <a:p>
            <a:pPr algn="l">
              <a:defRPr sz="1800"/>
            </a:pPr>
            <a:r>
              <a:rPr lang="en-US" sz="2800" b="1" i="0" dirty="0">
                <a:solidFill>
                  <a:schemeClr val="accent1">
                    <a:lumMod val="75000"/>
                  </a:schemeClr>
                </a:solidFill>
                <a:effectLst/>
                <a:latin typeface="PhotinaMT"/>
              </a:rPr>
              <a:t>40%–100% O2 at 37°C and 99.9% relative humidity</a:t>
            </a:r>
            <a:r>
              <a:rPr lang="en-US" sz="2800" b="1" dirty="0">
                <a:solidFill>
                  <a:schemeClr val="accent1">
                    <a:lumMod val="75000"/>
                  </a:schemeClr>
                </a:solidFill>
              </a:rPr>
              <a:t> </a:t>
            </a:r>
            <a:endParaRPr sz="2800" b="1" dirty="0">
              <a:solidFill>
                <a:schemeClr val="accent1">
                  <a:lumMod val="75000"/>
                </a:schemeClr>
              </a:solidFill>
            </a:endParaRPr>
          </a:p>
          <a:p>
            <a:pPr algn="l">
              <a:defRPr sz="1800"/>
            </a:pPr>
            <a:r>
              <a:rPr sz="2800" b="1" dirty="0">
                <a:solidFill>
                  <a:schemeClr val="accent1">
                    <a:lumMod val="75000"/>
                  </a:schemeClr>
                </a:solidFill>
              </a:rPr>
              <a:t>Provides 99% humidity and warmth to improve airway comfort.</a:t>
            </a:r>
          </a:p>
          <a:p>
            <a:pPr algn="l">
              <a:defRPr sz="1800"/>
            </a:pPr>
            <a:r>
              <a:rPr sz="2800" b="1" dirty="0">
                <a:solidFill>
                  <a:schemeClr val="accent1">
                    <a:lumMod val="75000"/>
                  </a:schemeClr>
                </a:solidFill>
              </a:rPr>
              <a:t>Suitable for patients with moderate hypoxemia without hypercapnia</a:t>
            </a:r>
          </a:p>
          <a:p>
            <a:pPr algn="l">
              <a:defRPr sz="1800"/>
            </a:pPr>
            <a:r>
              <a:rPr sz="2800" b="1" dirty="0">
                <a:solidFill>
                  <a:schemeClr val="accent1">
                    <a:lumMod val="75000"/>
                  </a:schemeClr>
                </a:solidFill>
              </a:rPr>
              <a:t>Can provide a mild CPAP effect, reducing work of breathing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4800" b="1" dirty="0">
                <a:solidFill>
                  <a:srgbClr val="00B050"/>
                </a:solidFill>
              </a:rPr>
              <a:t>Benefits of HFNC</a:t>
            </a:r>
          </a:p>
        </p:txBody>
      </p:sp>
      <p:sp>
        <p:nvSpPr>
          <p:cNvPr id="3" name="Content Placeholder 2"/>
          <p:cNvSpPr>
            <a:spLocks noGrp="1"/>
          </p:cNvSpPr>
          <p:nvPr>
            <p:ph idx="1"/>
          </p:nvPr>
        </p:nvSpPr>
        <p:spPr>
          <a:xfrm>
            <a:off x="457200" y="1417638"/>
            <a:ext cx="4710223" cy="4525963"/>
          </a:xfrm>
        </p:spPr>
        <p:txBody>
          <a:bodyPr>
            <a:normAutofit/>
          </a:bodyPr>
          <a:lstStyle/>
          <a:p>
            <a:pPr algn="l">
              <a:defRPr sz="1800"/>
            </a:pPr>
            <a:r>
              <a:rPr sz="2800" b="1" dirty="0">
                <a:solidFill>
                  <a:srgbClr val="00B050"/>
                </a:solidFill>
              </a:rPr>
              <a:t>Reduces the need for mechanical ventilation.</a:t>
            </a:r>
          </a:p>
          <a:p>
            <a:pPr algn="l">
              <a:defRPr sz="1800"/>
            </a:pPr>
            <a:r>
              <a:rPr sz="2800" b="1" dirty="0">
                <a:solidFill>
                  <a:srgbClr val="00B050"/>
                </a:solidFill>
              </a:rPr>
              <a:t>Improves oxygenation in hypoxemic patients.</a:t>
            </a:r>
          </a:p>
          <a:p>
            <a:pPr algn="l">
              <a:defRPr sz="1800"/>
            </a:pPr>
            <a:r>
              <a:rPr sz="2800" b="1" dirty="0">
                <a:solidFill>
                  <a:srgbClr val="00B050"/>
                </a:solidFill>
              </a:rPr>
              <a:t>Provides comfort with humidified, heated air.</a:t>
            </a:r>
          </a:p>
          <a:p>
            <a:pPr algn="l">
              <a:defRPr sz="1800"/>
            </a:pPr>
            <a:r>
              <a:rPr sz="2800" b="1" dirty="0">
                <a:solidFill>
                  <a:srgbClr val="00B050"/>
                </a:solidFill>
              </a:rPr>
              <a:t>Effective for respiratory distress without intubation.</a:t>
            </a:r>
          </a:p>
          <a:p>
            <a:pPr algn="l">
              <a:defRPr sz="1800"/>
            </a:pPr>
            <a:r>
              <a:rPr sz="2800" b="1" dirty="0">
                <a:solidFill>
                  <a:srgbClr val="00B050"/>
                </a:solidFill>
              </a:rPr>
              <a:t>HFNC setup in ICU.</a:t>
            </a:r>
          </a:p>
        </p:txBody>
      </p:sp>
      <p:pic>
        <p:nvPicPr>
          <p:cNvPr id="10242" name="Picture 2" descr="High Flow Nasal Cannula">
            <a:extLst>
              <a:ext uri="{FF2B5EF4-FFF2-40B4-BE49-F238E27FC236}">
                <a16:creationId xmlns:a16="http://schemas.microsoft.com/office/drawing/2014/main" id="{3BA58D9F-9DC5-59B6-79AF-79505578A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1973" y="1672820"/>
            <a:ext cx="3444948" cy="31968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3769" y="1699022"/>
            <a:ext cx="8181473" cy="1790700"/>
          </a:xfrm>
        </p:spPr>
        <p:txBody>
          <a:bodyPr>
            <a:normAutofit fontScale="90000"/>
          </a:bodyPr>
          <a:lstStyle/>
          <a:p>
            <a:r>
              <a:rPr lang="en-US" b="1" i="0" dirty="0">
                <a:solidFill>
                  <a:srgbClr val="00B050"/>
                </a:solidFill>
                <a:effectLst/>
                <a:latin typeface="Arial" panose="020B0604020202020204" pitchFamily="34" charset="0"/>
              </a:rPr>
              <a:t>OXYGEN DELIVERY SYSTEMS</a:t>
            </a:r>
            <a:br>
              <a:rPr lang="en-US" b="0" i="0" u="sng" dirty="0">
                <a:effectLst/>
                <a:latin typeface="Arial" panose="020B0604020202020204" pitchFamily="34" charset="0"/>
              </a:rPr>
            </a:br>
            <a:br>
              <a:rPr lang="en-US" dirty="0"/>
            </a:br>
            <a:endParaRPr lang="fa-IR" dirty="0"/>
          </a:p>
        </p:txBody>
      </p:sp>
      <p:sp>
        <p:nvSpPr>
          <p:cNvPr id="3" name="Subtitle 2"/>
          <p:cNvSpPr>
            <a:spLocks noGrp="1"/>
          </p:cNvSpPr>
          <p:nvPr>
            <p:ph type="subTitle" idx="1"/>
          </p:nvPr>
        </p:nvSpPr>
        <p:spPr>
          <a:xfrm>
            <a:off x="1435474" y="3165367"/>
            <a:ext cx="6410885" cy="1231822"/>
          </a:xfrm>
        </p:spPr>
        <p:txBody>
          <a:bodyPr>
            <a:normAutofit fontScale="77500" lnSpcReduction="20000"/>
          </a:bodyPr>
          <a:lstStyle/>
          <a:p>
            <a:r>
              <a:rPr lang="en-US" dirty="0"/>
              <a:t>H.Moeini .MD</a:t>
            </a:r>
            <a:endParaRPr lang="fa-IR" dirty="0"/>
          </a:p>
          <a:p>
            <a:r>
              <a:rPr lang="en-US" dirty="0"/>
              <a:t>Anesthesiologist</a:t>
            </a:r>
            <a:endParaRPr lang="fa-IR" dirty="0"/>
          </a:p>
          <a:p>
            <a:r>
              <a:rPr lang="en-US" dirty="0"/>
              <a:t>Pediatric  Anesthesia Fellowship</a:t>
            </a:r>
            <a:endParaRPr lang="fa-IR" dirty="0"/>
          </a:p>
          <a:p>
            <a:endParaRPr lang="fa-IR" dirty="0"/>
          </a:p>
        </p:txBody>
      </p:sp>
    </p:spTree>
    <p:extLst>
      <p:ext uri="{BB962C8B-B14F-4D97-AF65-F5344CB8AC3E}">
        <p14:creationId xmlns:p14="http://schemas.microsoft.com/office/powerpoint/2010/main" val="1200126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4000" b="1" dirty="0">
                <a:solidFill>
                  <a:srgbClr val="0070C0"/>
                </a:solidFill>
              </a:rPr>
              <a:t>Continuous Positive Airway Pressure (CPAP)</a:t>
            </a:r>
          </a:p>
        </p:txBody>
      </p:sp>
      <p:sp>
        <p:nvSpPr>
          <p:cNvPr id="3" name="Content Placeholder 2"/>
          <p:cNvSpPr>
            <a:spLocks noGrp="1"/>
          </p:cNvSpPr>
          <p:nvPr>
            <p:ph idx="1"/>
          </p:nvPr>
        </p:nvSpPr>
        <p:spPr/>
        <p:txBody>
          <a:bodyPr/>
          <a:lstStyle/>
          <a:p>
            <a:pPr algn="l">
              <a:defRPr sz="1800"/>
            </a:pPr>
            <a:r>
              <a:rPr sz="2800" b="1" dirty="0">
                <a:solidFill>
                  <a:srgbClr val="0070C0"/>
                </a:solidFill>
              </a:rPr>
              <a:t>CPAP improves alveolar recruitment and prevents atelectasis.</a:t>
            </a:r>
          </a:p>
          <a:p>
            <a:pPr algn="l">
              <a:defRPr sz="1800"/>
            </a:pPr>
            <a:r>
              <a:rPr sz="2800" b="1" dirty="0">
                <a:solidFill>
                  <a:srgbClr val="0070C0"/>
                </a:solidFill>
              </a:rPr>
              <a:t>Enhances lung compliance and functional residual capacity.</a:t>
            </a:r>
          </a:p>
          <a:p>
            <a:pPr algn="l">
              <a:defRPr sz="1800"/>
            </a:pPr>
            <a:r>
              <a:rPr sz="2800" b="1" dirty="0">
                <a:solidFill>
                  <a:srgbClr val="0070C0"/>
                </a:solidFill>
              </a:rPr>
              <a:t>Useful in patients with obesity or obstructive sleep apnea (OSA).</a:t>
            </a:r>
          </a:p>
          <a:p>
            <a:pPr algn="l">
              <a:defRPr sz="1800"/>
            </a:pPr>
            <a:r>
              <a:rPr sz="2800" b="1" dirty="0">
                <a:solidFill>
                  <a:srgbClr val="0070C0"/>
                </a:solidFill>
              </a:rPr>
              <a:t>Effective for hypoxemia post-major surgery.</a:t>
            </a:r>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4800" b="1" dirty="0">
                <a:solidFill>
                  <a:srgbClr val="0070C0"/>
                </a:solidFill>
              </a:rPr>
              <a:t>CPAP and Atelectasis</a:t>
            </a:r>
          </a:p>
        </p:txBody>
      </p:sp>
      <p:sp>
        <p:nvSpPr>
          <p:cNvPr id="3" name="Content Placeholder 2"/>
          <p:cNvSpPr>
            <a:spLocks noGrp="1"/>
          </p:cNvSpPr>
          <p:nvPr>
            <p:ph idx="1"/>
          </p:nvPr>
        </p:nvSpPr>
        <p:spPr>
          <a:xfrm>
            <a:off x="457200" y="1417638"/>
            <a:ext cx="8527312" cy="4525963"/>
          </a:xfrm>
        </p:spPr>
        <p:txBody>
          <a:bodyPr>
            <a:normAutofit/>
          </a:bodyPr>
          <a:lstStyle/>
          <a:p>
            <a:pPr algn="l">
              <a:defRPr sz="1800"/>
            </a:pPr>
            <a:r>
              <a:rPr sz="2800" b="1" dirty="0">
                <a:solidFill>
                  <a:srgbClr val="00B050"/>
                </a:solidFill>
              </a:rPr>
              <a:t>Postoperative atelectasis common due to pain and sedation.</a:t>
            </a:r>
          </a:p>
          <a:p>
            <a:pPr algn="l">
              <a:defRPr sz="1800"/>
            </a:pPr>
            <a:r>
              <a:rPr sz="2800" b="1" dirty="0">
                <a:solidFill>
                  <a:srgbClr val="00B050"/>
                </a:solidFill>
              </a:rPr>
              <a:t>CPAP helps reopen collapsed alveoli, improving gas exchange.</a:t>
            </a:r>
          </a:p>
          <a:p>
            <a:pPr algn="l">
              <a:defRPr sz="1800"/>
            </a:pPr>
            <a:r>
              <a:rPr sz="2800" b="1" dirty="0">
                <a:solidFill>
                  <a:srgbClr val="00B050"/>
                </a:solidFill>
              </a:rPr>
              <a:t>Reduces the risk of postoperative pneumonia.</a:t>
            </a:r>
          </a:p>
          <a:p>
            <a:pPr algn="l">
              <a:defRPr sz="1800"/>
            </a:pPr>
            <a:r>
              <a:rPr sz="2800" b="1" dirty="0">
                <a:solidFill>
                  <a:srgbClr val="00B0F0"/>
                </a:solidFill>
              </a:rPr>
              <a:t>Beneficial for patients with restricted lung function.</a:t>
            </a:r>
          </a:p>
        </p:txBody>
      </p:sp>
      <p:pic>
        <p:nvPicPr>
          <p:cNvPr id="11266" name="Picture 2" descr="Nasal Continuous Positive Airway Pressure in Atelectasis - ScienceDirect">
            <a:extLst>
              <a:ext uri="{FF2B5EF4-FFF2-40B4-BE49-F238E27FC236}">
                <a16:creationId xmlns:a16="http://schemas.microsoft.com/office/drawing/2014/main" id="{636F711E-E49D-BC13-A6EF-4840F1044C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633" y="4387536"/>
            <a:ext cx="2354656" cy="21958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4800" b="1" dirty="0">
                <a:solidFill>
                  <a:schemeClr val="accent6">
                    <a:lumMod val="75000"/>
                  </a:schemeClr>
                </a:solidFill>
              </a:rPr>
              <a:t>CPAP Use in Bariatric Surgery</a:t>
            </a:r>
          </a:p>
        </p:txBody>
      </p:sp>
      <p:sp>
        <p:nvSpPr>
          <p:cNvPr id="3" name="Content Placeholder 2"/>
          <p:cNvSpPr>
            <a:spLocks noGrp="1"/>
          </p:cNvSpPr>
          <p:nvPr>
            <p:ph idx="1"/>
          </p:nvPr>
        </p:nvSpPr>
        <p:spPr/>
        <p:txBody>
          <a:bodyPr>
            <a:normAutofit/>
          </a:bodyPr>
          <a:lstStyle/>
          <a:p>
            <a:pPr algn="l">
              <a:defRPr sz="1800"/>
            </a:pPr>
            <a:r>
              <a:rPr sz="2800" b="1" dirty="0">
                <a:solidFill>
                  <a:schemeClr val="accent2">
                    <a:lumMod val="75000"/>
                  </a:schemeClr>
                </a:solidFill>
              </a:rPr>
              <a:t>Obese patients benefit from CPAP post-surgery to prevent hypoxemia.</a:t>
            </a:r>
          </a:p>
          <a:p>
            <a:pPr algn="l">
              <a:defRPr sz="1800"/>
            </a:pPr>
            <a:r>
              <a:rPr sz="2800" b="1" dirty="0">
                <a:solidFill>
                  <a:schemeClr val="accent2">
                    <a:lumMod val="75000"/>
                  </a:schemeClr>
                </a:solidFill>
              </a:rPr>
              <a:t>No increased risk of anastomotic leaks found with CPAP.</a:t>
            </a:r>
          </a:p>
          <a:p>
            <a:pPr algn="l">
              <a:defRPr sz="1800"/>
            </a:pPr>
            <a:r>
              <a:rPr sz="2800" b="1" dirty="0">
                <a:solidFill>
                  <a:schemeClr val="accent2">
                    <a:lumMod val="75000"/>
                  </a:schemeClr>
                </a:solidFill>
              </a:rPr>
              <a:t>Improves oxygenation without stomach inflation.</a:t>
            </a:r>
          </a:p>
          <a:p>
            <a:pPr algn="l">
              <a:defRPr sz="1800"/>
            </a:pPr>
            <a:r>
              <a:rPr sz="2800" b="1" dirty="0">
                <a:solidFill>
                  <a:schemeClr val="accent2">
                    <a:lumMod val="75000"/>
                  </a:schemeClr>
                </a:solidFill>
              </a:rPr>
              <a:t>Studies confirm CPAP safety in bariatric cases.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4800" b="1" dirty="0">
                <a:solidFill>
                  <a:srgbClr val="00B050"/>
                </a:solidFill>
              </a:rPr>
              <a:t>Noninvasive Positive-Pressure Ventilation (NIPPV)</a:t>
            </a:r>
          </a:p>
        </p:txBody>
      </p:sp>
      <p:sp>
        <p:nvSpPr>
          <p:cNvPr id="3" name="Content Placeholder 2"/>
          <p:cNvSpPr>
            <a:spLocks noGrp="1"/>
          </p:cNvSpPr>
          <p:nvPr>
            <p:ph idx="1"/>
          </p:nvPr>
        </p:nvSpPr>
        <p:spPr/>
        <p:txBody>
          <a:bodyPr>
            <a:normAutofit/>
          </a:bodyPr>
          <a:lstStyle/>
          <a:p>
            <a:pPr algn="l">
              <a:defRPr sz="1800"/>
            </a:pPr>
            <a:r>
              <a:rPr sz="2800" b="1" dirty="0">
                <a:solidFill>
                  <a:schemeClr val="accent3">
                    <a:lumMod val="75000"/>
                  </a:schemeClr>
                </a:solidFill>
              </a:rPr>
              <a:t>Provides additional support for patients not responding to CPAP.</a:t>
            </a:r>
          </a:p>
          <a:p>
            <a:pPr algn="l">
              <a:defRPr sz="1800"/>
            </a:pPr>
            <a:r>
              <a:rPr sz="2800" b="1" dirty="0">
                <a:solidFill>
                  <a:schemeClr val="accent3">
                    <a:lumMod val="75000"/>
                  </a:schemeClr>
                </a:solidFill>
              </a:rPr>
              <a:t>Effective for COPD, OSA, and pulmonary edema management.</a:t>
            </a:r>
          </a:p>
          <a:p>
            <a:pPr algn="l">
              <a:defRPr sz="1800"/>
            </a:pPr>
            <a:r>
              <a:rPr sz="2800" b="1" dirty="0">
                <a:solidFill>
                  <a:schemeClr val="accent3">
                    <a:lumMod val="75000"/>
                  </a:schemeClr>
                </a:solidFill>
              </a:rPr>
              <a:t>Can prevent the need for invasive intubation.</a:t>
            </a:r>
          </a:p>
          <a:p>
            <a:pPr algn="l">
              <a:defRPr sz="1800"/>
            </a:pPr>
            <a:r>
              <a:rPr sz="2800" b="1" dirty="0">
                <a:solidFill>
                  <a:schemeClr val="accent3">
                    <a:lumMod val="75000"/>
                  </a:schemeClr>
                </a:solidFill>
              </a:rPr>
              <a:t>Delivered via face mask or nasal </a:t>
            </a:r>
            <a:r>
              <a:rPr sz="2800" b="1">
                <a:solidFill>
                  <a:schemeClr val="accent3">
                    <a:lumMod val="75000"/>
                  </a:schemeClr>
                </a:solidFill>
              </a:rPr>
              <a:t>interface.</a:t>
            </a:r>
            <a:endParaRPr sz="2800" b="1" dirty="0">
              <a:solidFill>
                <a:schemeClr val="accent3">
                  <a:lumMod val="7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4800" b="1" dirty="0">
                <a:solidFill>
                  <a:schemeClr val="accent3">
                    <a:lumMod val="75000"/>
                  </a:schemeClr>
                </a:solidFill>
              </a:rPr>
              <a:t>Indications for NIPPV</a:t>
            </a:r>
          </a:p>
        </p:txBody>
      </p:sp>
      <p:sp>
        <p:nvSpPr>
          <p:cNvPr id="3" name="Content Placeholder 2"/>
          <p:cNvSpPr>
            <a:spLocks noGrp="1"/>
          </p:cNvSpPr>
          <p:nvPr>
            <p:ph idx="1"/>
          </p:nvPr>
        </p:nvSpPr>
        <p:spPr/>
        <p:txBody>
          <a:bodyPr>
            <a:normAutofit/>
          </a:bodyPr>
          <a:lstStyle/>
          <a:p>
            <a:pPr algn="l">
              <a:defRPr sz="1800"/>
            </a:pPr>
            <a:r>
              <a:rPr sz="2800" b="1" dirty="0">
                <a:solidFill>
                  <a:srgbClr val="00B050"/>
                </a:solidFill>
              </a:rPr>
              <a:t>Ideal for COPD exacerbations, OSA, and cardiogenic pulmonary edema.</a:t>
            </a:r>
          </a:p>
          <a:p>
            <a:pPr algn="l">
              <a:defRPr sz="1800"/>
            </a:pPr>
            <a:r>
              <a:rPr sz="2800" b="1" dirty="0">
                <a:solidFill>
                  <a:srgbClr val="00B050"/>
                </a:solidFill>
              </a:rPr>
              <a:t>Supports spontaneous breathing while increasing alveolar pressure.</a:t>
            </a:r>
          </a:p>
          <a:p>
            <a:pPr algn="l">
              <a:defRPr sz="1800"/>
            </a:pPr>
            <a:r>
              <a:rPr sz="2800" b="1" dirty="0">
                <a:solidFill>
                  <a:srgbClr val="00B050"/>
                </a:solidFill>
              </a:rPr>
              <a:t>Enhances ventilation without invasive intubation.</a:t>
            </a:r>
          </a:p>
          <a:p>
            <a:pPr algn="l">
              <a:defRPr sz="1800"/>
            </a:pPr>
            <a:r>
              <a:rPr sz="2800" b="1" dirty="0">
                <a:solidFill>
                  <a:srgbClr val="00B050"/>
                </a:solidFill>
              </a:rPr>
              <a:t>Useful post-</a:t>
            </a:r>
            <a:r>
              <a:rPr sz="2800" b="1" dirty="0" err="1">
                <a:solidFill>
                  <a:srgbClr val="00B050"/>
                </a:solidFill>
              </a:rPr>
              <a:t>extubation</a:t>
            </a:r>
            <a:r>
              <a:rPr sz="2800" b="1" dirty="0">
                <a:solidFill>
                  <a:srgbClr val="00B050"/>
                </a:solidFill>
              </a:rPr>
              <a:t> to prevent respiratory failure.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3436"/>
          </a:xfrm>
        </p:spPr>
        <p:txBody>
          <a:bodyPr>
            <a:normAutofit fontScale="90000"/>
          </a:bodyPr>
          <a:lstStyle/>
          <a:p>
            <a:r>
              <a:rPr sz="4800" b="1" dirty="0">
                <a:solidFill>
                  <a:srgbClr val="FF0000"/>
                </a:solidFill>
              </a:rPr>
              <a:t>Contraindications for NIPPV</a:t>
            </a:r>
          </a:p>
        </p:txBody>
      </p:sp>
      <p:sp>
        <p:nvSpPr>
          <p:cNvPr id="3" name="Content Placeholder 2"/>
          <p:cNvSpPr>
            <a:spLocks noGrp="1"/>
          </p:cNvSpPr>
          <p:nvPr>
            <p:ph idx="1"/>
          </p:nvPr>
        </p:nvSpPr>
        <p:spPr>
          <a:xfrm>
            <a:off x="180753" y="1120830"/>
            <a:ext cx="8963247" cy="5462532"/>
          </a:xfrm>
        </p:spPr>
        <p:txBody>
          <a:bodyPr>
            <a:noAutofit/>
          </a:bodyPr>
          <a:lstStyle/>
          <a:p>
            <a:pPr algn="l">
              <a:defRPr sz="1800"/>
            </a:pPr>
            <a:r>
              <a:rPr lang="en-US" sz="2800" b="1" i="0" dirty="0">
                <a:solidFill>
                  <a:schemeClr val="accent6">
                    <a:lumMod val="75000"/>
                  </a:schemeClr>
                </a:solidFill>
                <a:effectLst/>
                <a:latin typeface="PhotinaMT"/>
              </a:rPr>
              <a:t>hemodynamic instability or life-threatening arrhythmia</a:t>
            </a:r>
            <a:endParaRPr lang="fa-IR" sz="2800" b="1" dirty="0">
              <a:solidFill>
                <a:schemeClr val="accent6">
                  <a:lumMod val="75000"/>
                </a:schemeClr>
              </a:solidFill>
            </a:endParaRPr>
          </a:p>
          <a:p>
            <a:pPr algn="l">
              <a:defRPr sz="1800"/>
            </a:pPr>
            <a:r>
              <a:rPr sz="2800" b="1" dirty="0">
                <a:solidFill>
                  <a:schemeClr val="accent6">
                    <a:lumMod val="75000"/>
                  </a:schemeClr>
                </a:solidFill>
              </a:rPr>
              <a:t>Not suitable for patients with altered mental status</a:t>
            </a:r>
            <a:endParaRPr lang="fa-IR" sz="2800" b="1" dirty="0">
              <a:solidFill>
                <a:schemeClr val="accent6">
                  <a:lumMod val="75000"/>
                </a:schemeClr>
              </a:solidFill>
            </a:endParaRPr>
          </a:p>
          <a:p>
            <a:pPr algn="l">
              <a:defRPr sz="1800"/>
            </a:pPr>
            <a:r>
              <a:rPr sz="2800" b="1" dirty="0">
                <a:solidFill>
                  <a:schemeClr val="accent6">
                    <a:lumMod val="75000"/>
                  </a:schemeClr>
                </a:solidFill>
              </a:rPr>
              <a:t>High aspiration risk patients </a:t>
            </a:r>
            <a:endParaRPr lang="fa-IR" sz="2800" b="1" dirty="0">
              <a:solidFill>
                <a:schemeClr val="accent6">
                  <a:lumMod val="75000"/>
                </a:schemeClr>
              </a:solidFill>
            </a:endParaRPr>
          </a:p>
          <a:p>
            <a:pPr algn="l">
              <a:defRPr sz="1800"/>
            </a:pPr>
            <a:r>
              <a:rPr sz="2800" b="1" dirty="0">
                <a:solidFill>
                  <a:schemeClr val="accent6">
                    <a:lumMod val="75000"/>
                  </a:schemeClr>
                </a:solidFill>
              </a:rPr>
              <a:t>those unable to protect their airway.</a:t>
            </a:r>
            <a:endParaRPr lang="en-US" sz="2800" b="1" dirty="0">
              <a:solidFill>
                <a:schemeClr val="accent6">
                  <a:lumMod val="75000"/>
                </a:schemeClr>
              </a:solidFill>
            </a:endParaRPr>
          </a:p>
          <a:p>
            <a:pPr algn="l">
              <a:defRPr sz="1800"/>
            </a:pPr>
            <a:r>
              <a:rPr lang="en-US" sz="2800" b="1" i="0" dirty="0">
                <a:solidFill>
                  <a:schemeClr val="accent6">
                    <a:lumMod val="75000"/>
                  </a:schemeClr>
                </a:solidFill>
                <a:effectLst/>
                <a:latin typeface="PhotinaMT"/>
              </a:rPr>
              <a:t>inability to use nasal or facial mask (head and neck procedures)</a:t>
            </a:r>
          </a:p>
          <a:p>
            <a:pPr algn="l">
              <a:defRPr sz="1800"/>
            </a:pPr>
            <a:r>
              <a:rPr lang="en-US" sz="2800" b="1" i="0" dirty="0">
                <a:solidFill>
                  <a:schemeClr val="accent6">
                    <a:lumMod val="75000"/>
                  </a:schemeClr>
                </a:solidFill>
                <a:effectLst/>
                <a:latin typeface="PhotinaMT"/>
              </a:rPr>
              <a:t>refractory hypoxemia</a:t>
            </a:r>
          </a:p>
          <a:p>
            <a:pPr marL="0" indent="0">
              <a:buNone/>
              <a:defRPr sz="1800"/>
            </a:pPr>
            <a:r>
              <a:rPr lang="en-US" sz="3600" b="1" dirty="0">
                <a:solidFill>
                  <a:srgbClr val="00B050"/>
                </a:solidFill>
              </a:rPr>
              <a:t>Requires patient cooperation for effective use</a:t>
            </a:r>
            <a:endParaRPr sz="2800" b="1" dirty="0">
              <a:solidFill>
                <a:schemeClr val="accent6">
                  <a:lumMod val="7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0CD30-1F3E-D1C7-DC39-0F989EA539CB}"/>
              </a:ext>
            </a:extLst>
          </p:cNvPr>
          <p:cNvSpPr>
            <a:spLocks noGrp="1"/>
          </p:cNvSpPr>
          <p:nvPr>
            <p:ph type="title"/>
          </p:nvPr>
        </p:nvSpPr>
        <p:spPr/>
        <p:txBody>
          <a:bodyPr/>
          <a:lstStyle/>
          <a:p>
            <a:r>
              <a:rPr lang="en-US" sz="4400" b="1" dirty="0">
                <a:solidFill>
                  <a:schemeClr val="accent3">
                    <a:lumMod val="75000"/>
                  </a:schemeClr>
                </a:solidFill>
              </a:rPr>
              <a:t>NIPPV</a:t>
            </a:r>
            <a:endParaRPr lang="fa-IR" dirty="0"/>
          </a:p>
        </p:txBody>
      </p:sp>
      <p:pic>
        <p:nvPicPr>
          <p:cNvPr id="12290" name="Picture 2" descr="A comprehensive guide to noninvasive ventilation (NIV) | Hamilton Medical">
            <a:extLst>
              <a:ext uri="{FF2B5EF4-FFF2-40B4-BE49-F238E27FC236}">
                <a16:creationId xmlns:a16="http://schemas.microsoft.com/office/drawing/2014/main" id="{49190FA2-742B-F628-205E-D6C523AEBA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27791"/>
            <a:ext cx="4361712" cy="305595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Non-Invasive Ventilation Masks | Draeger">
            <a:extLst>
              <a:ext uri="{FF2B5EF4-FFF2-40B4-BE49-F238E27FC236}">
                <a16:creationId xmlns:a16="http://schemas.microsoft.com/office/drawing/2014/main" id="{1C3DA38F-DF02-FE4C-8694-2A36E959886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44140" y="1727791"/>
            <a:ext cx="4082902" cy="3062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446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4800" b="1" dirty="0">
                <a:solidFill>
                  <a:schemeClr val="accent3">
                    <a:lumMod val="75000"/>
                  </a:schemeClr>
                </a:solidFill>
              </a:rPr>
              <a:t>Success Factors for NIPPV</a:t>
            </a:r>
          </a:p>
        </p:txBody>
      </p:sp>
      <p:sp>
        <p:nvSpPr>
          <p:cNvPr id="3" name="Content Placeholder 2"/>
          <p:cNvSpPr>
            <a:spLocks noGrp="1"/>
          </p:cNvSpPr>
          <p:nvPr>
            <p:ph idx="1"/>
          </p:nvPr>
        </p:nvSpPr>
        <p:spPr/>
        <p:txBody>
          <a:bodyPr>
            <a:normAutofit/>
          </a:bodyPr>
          <a:lstStyle/>
          <a:p>
            <a:pPr algn="l">
              <a:defRPr sz="1800"/>
            </a:pPr>
            <a:r>
              <a:rPr sz="2800" b="1" dirty="0">
                <a:solidFill>
                  <a:srgbClr val="00B050"/>
                </a:solidFill>
              </a:rPr>
              <a:t>Best outcomes in patients who are alert and cooperative.</a:t>
            </a:r>
          </a:p>
          <a:p>
            <a:pPr algn="l">
              <a:defRPr sz="1800"/>
            </a:pPr>
            <a:r>
              <a:rPr sz="2800" b="1" dirty="0">
                <a:solidFill>
                  <a:srgbClr val="00B050"/>
                </a:solidFill>
              </a:rPr>
              <a:t>Moderate hypercarbia (</a:t>
            </a:r>
            <a:r>
              <a:rPr sz="2800" b="1" dirty="0" err="1">
                <a:solidFill>
                  <a:srgbClr val="00B050"/>
                </a:solidFill>
              </a:rPr>
              <a:t>PaCO</a:t>
            </a:r>
            <a:r>
              <a:rPr sz="2800" b="1" dirty="0">
                <a:solidFill>
                  <a:srgbClr val="00B050"/>
                </a:solidFill>
              </a:rPr>
              <a:t>₂ 45-92 mmHg) improves with NIPPV.</a:t>
            </a:r>
          </a:p>
          <a:p>
            <a:pPr algn="l">
              <a:defRPr sz="1800"/>
            </a:pPr>
            <a:r>
              <a:rPr sz="2800" b="1" dirty="0">
                <a:solidFill>
                  <a:srgbClr val="00B050"/>
                </a:solidFill>
              </a:rPr>
              <a:t>Quick improvement within 2 hours is a positive indicator.</a:t>
            </a:r>
          </a:p>
          <a:p>
            <a:pPr algn="l">
              <a:defRPr sz="1800"/>
            </a:pPr>
            <a:r>
              <a:rPr sz="2800" b="1" dirty="0">
                <a:solidFill>
                  <a:srgbClr val="00B050"/>
                </a:solidFill>
              </a:rPr>
              <a:t>Requires continuous monitoring and adjustment.</a:t>
            </a:r>
          </a:p>
        </p:txBody>
      </p:sp>
      <p:pic>
        <p:nvPicPr>
          <p:cNvPr id="13314" name="Picture 2" descr="SV70/SV70S - Ventilator - Mindray">
            <a:extLst>
              <a:ext uri="{FF2B5EF4-FFF2-40B4-BE49-F238E27FC236}">
                <a16:creationId xmlns:a16="http://schemas.microsoft.com/office/drawing/2014/main" id="{95D1DC3B-99A8-562B-F148-441A1EE77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3083" y="5145087"/>
            <a:ext cx="3171825" cy="1438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b="1" dirty="0">
                <a:solidFill>
                  <a:schemeClr val="accent1">
                    <a:lumMod val="75000"/>
                  </a:schemeClr>
                </a:solidFill>
              </a:rPr>
              <a:t>Preventing Postoperative Respiratory Failure</a:t>
            </a:r>
          </a:p>
        </p:txBody>
      </p:sp>
      <p:sp>
        <p:nvSpPr>
          <p:cNvPr id="3" name="Content Placeholder 2"/>
          <p:cNvSpPr>
            <a:spLocks noGrp="1"/>
          </p:cNvSpPr>
          <p:nvPr>
            <p:ph idx="1"/>
          </p:nvPr>
        </p:nvSpPr>
        <p:spPr/>
        <p:txBody>
          <a:bodyPr/>
          <a:lstStyle/>
          <a:p>
            <a:pPr algn="l">
              <a:defRPr sz="1800"/>
            </a:pPr>
            <a:r>
              <a:rPr sz="2800" b="1" dirty="0">
                <a:solidFill>
                  <a:srgbClr val="0070C0"/>
                </a:solidFill>
              </a:rPr>
              <a:t>Early use of NIPPV reduces the risk of atelectasis.</a:t>
            </a:r>
          </a:p>
          <a:p>
            <a:pPr algn="l">
              <a:defRPr sz="1800"/>
            </a:pPr>
            <a:r>
              <a:rPr sz="2800" b="1" dirty="0">
                <a:solidFill>
                  <a:srgbClr val="0070C0"/>
                </a:solidFill>
              </a:rPr>
              <a:t>Beneficial for high-risk surgical patients, especially after thoracic surgery.</a:t>
            </a:r>
          </a:p>
          <a:p>
            <a:pPr algn="l">
              <a:defRPr sz="1800"/>
            </a:pPr>
            <a:r>
              <a:rPr sz="2800" b="1" dirty="0">
                <a:solidFill>
                  <a:srgbClr val="0070C0"/>
                </a:solidFill>
              </a:rPr>
              <a:t>Enhances recovery by improving oxygenation and reducing fatigue.</a:t>
            </a:r>
          </a:p>
          <a:p>
            <a:pPr algn="l">
              <a:defRPr sz="1800"/>
            </a:pPr>
            <a:r>
              <a:rPr sz="2800" b="1" dirty="0">
                <a:solidFill>
                  <a:srgbClr val="0070C0"/>
                </a:solidFill>
              </a:rPr>
              <a:t>Supports smooth transition from mechanical ventilation.</a:t>
            </a:r>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4800" b="1" dirty="0">
                <a:solidFill>
                  <a:schemeClr val="accent5">
                    <a:lumMod val="75000"/>
                  </a:schemeClr>
                </a:solidFill>
              </a:rPr>
              <a:t>Prophylactic Use of NIPPV</a:t>
            </a:r>
          </a:p>
        </p:txBody>
      </p:sp>
      <p:sp>
        <p:nvSpPr>
          <p:cNvPr id="3" name="Content Placeholder 2"/>
          <p:cNvSpPr>
            <a:spLocks noGrp="1"/>
          </p:cNvSpPr>
          <p:nvPr>
            <p:ph idx="1"/>
          </p:nvPr>
        </p:nvSpPr>
        <p:spPr/>
        <p:txBody>
          <a:bodyPr>
            <a:normAutofit/>
          </a:bodyPr>
          <a:lstStyle/>
          <a:p>
            <a:pPr algn="l">
              <a:defRPr sz="1800"/>
            </a:pPr>
            <a:r>
              <a:rPr sz="2800" b="1" dirty="0">
                <a:solidFill>
                  <a:schemeClr val="accent1">
                    <a:lumMod val="75000"/>
                  </a:schemeClr>
                </a:solidFill>
              </a:rPr>
              <a:t>Useful in bariatric, thoracic, and vascular surgeries to prevent complications.</a:t>
            </a:r>
          </a:p>
          <a:p>
            <a:pPr algn="l">
              <a:defRPr sz="1800"/>
            </a:pPr>
            <a:r>
              <a:rPr sz="2800" b="1" dirty="0">
                <a:solidFill>
                  <a:schemeClr val="accent1">
                    <a:lumMod val="75000"/>
                  </a:schemeClr>
                </a:solidFill>
              </a:rPr>
              <a:t>Reduces risk of reintubation and pulmonary complications.</a:t>
            </a:r>
          </a:p>
          <a:p>
            <a:pPr algn="l">
              <a:defRPr sz="1800"/>
            </a:pPr>
            <a:r>
              <a:rPr sz="2800" b="1" dirty="0">
                <a:solidFill>
                  <a:schemeClr val="accent1">
                    <a:lumMod val="75000"/>
                  </a:schemeClr>
                </a:solidFill>
              </a:rPr>
              <a:t>Tailored protocols based on patient risk profiles.</a:t>
            </a:r>
          </a:p>
          <a:p>
            <a:pPr algn="l">
              <a:defRPr sz="1800"/>
            </a:pPr>
            <a:r>
              <a:rPr sz="2800" b="1" dirty="0">
                <a:solidFill>
                  <a:schemeClr val="accent1">
                    <a:lumMod val="75000"/>
                  </a:schemeClr>
                </a:solidFill>
              </a:rPr>
              <a:t>Enhances recovery and reduces ICU stay duration.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4800" b="1" dirty="0">
                <a:solidFill>
                  <a:srgbClr val="00B050"/>
                </a:solidFill>
              </a:rPr>
              <a:t>Introduction</a:t>
            </a:r>
          </a:p>
        </p:txBody>
      </p:sp>
      <p:sp>
        <p:nvSpPr>
          <p:cNvPr id="3" name="Content Placeholder 2"/>
          <p:cNvSpPr>
            <a:spLocks noGrp="1"/>
          </p:cNvSpPr>
          <p:nvPr>
            <p:ph idx="1"/>
          </p:nvPr>
        </p:nvSpPr>
        <p:spPr>
          <a:xfrm>
            <a:off x="297713" y="1166327"/>
            <a:ext cx="8591106" cy="5245105"/>
          </a:xfrm>
        </p:spPr>
        <p:txBody>
          <a:bodyPr>
            <a:normAutofit/>
          </a:bodyPr>
          <a:lstStyle/>
          <a:p>
            <a:pPr algn="l">
              <a:defRPr sz="1800"/>
            </a:pPr>
            <a:r>
              <a:rPr sz="2800" b="1" dirty="0">
                <a:solidFill>
                  <a:srgbClr val="00B050"/>
                </a:solidFill>
              </a:rPr>
              <a:t>Oxygen therapy is critical for patient recovery in the PACU.</a:t>
            </a:r>
          </a:p>
          <a:p>
            <a:pPr algn="l">
              <a:defRPr sz="1800"/>
            </a:pPr>
            <a:r>
              <a:rPr sz="2800" b="1" dirty="0">
                <a:solidFill>
                  <a:srgbClr val="FF0000"/>
                </a:solidFill>
              </a:rPr>
              <a:t>Selecting the right oxygen delivery system is essential.</a:t>
            </a:r>
          </a:p>
          <a:p>
            <a:pPr algn="l">
              <a:defRPr sz="1800"/>
            </a:pPr>
            <a:r>
              <a:rPr sz="2800" b="1" dirty="0">
                <a:solidFill>
                  <a:schemeClr val="accent5">
                    <a:lumMod val="75000"/>
                  </a:schemeClr>
                </a:solidFill>
              </a:rPr>
              <a:t>Factors include type of surgery, patient condition</a:t>
            </a:r>
          </a:p>
          <a:p>
            <a:pPr algn="l">
              <a:defRPr sz="1800"/>
            </a:pPr>
            <a:r>
              <a:rPr sz="2800" b="1" dirty="0">
                <a:solidFill>
                  <a:srgbClr val="92D050"/>
                </a:solidFill>
              </a:rPr>
              <a:t>Effective oxygenation reduces complications and supports healing.</a:t>
            </a:r>
          </a:p>
        </p:txBody>
      </p:sp>
      <p:pic>
        <p:nvPicPr>
          <p:cNvPr id="7" name="Picture 6">
            <a:extLst>
              <a:ext uri="{FF2B5EF4-FFF2-40B4-BE49-F238E27FC236}">
                <a16:creationId xmlns:a16="http://schemas.microsoft.com/office/drawing/2014/main" id="{0DCF58C6-BFD7-28C2-C7D7-7AE7A92341FF}"/>
              </a:ext>
            </a:extLst>
          </p:cNvPr>
          <p:cNvPicPr>
            <a:picLocks noChangeAspect="1"/>
          </p:cNvPicPr>
          <p:nvPr/>
        </p:nvPicPr>
        <p:blipFill>
          <a:blip r:embed="rId2"/>
          <a:stretch>
            <a:fillRect/>
          </a:stretch>
        </p:blipFill>
        <p:spPr>
          <a:xfrm>
            <a:off x="5042310" y="4607440"/>
            <a:ext cx="3644490" cy="192926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t>Post-</a:t>
            </a:r>
            <a:r>
              <a:rPr b="1" dirty="0" err="1"/>
              <a:t>Extubation</a:t>
            </a:r>
            <a:r>
              <a:rPr b="1" dirty="0"/>
              <a:t> Use of NIPPV</a:t>
            </a:r>
          </a:p>
        </p:txBody>
      </p:sp>
      <p:sp>
        <p:nvSpPr>
          <p:cNvPr id="3" name="Content Placeholder 2"/>
          <p:cNvSpPr>
            <a:spLocks noGrp="1"/>
          </p:cNvSpPr>
          <p:nvPr>
            <p:ph idx="1"/>
          </p:nvPr>
        </p:nvSpPr>
        <p:spPr/>
        <p:txBody>
          <a:bodyPr>
            <a:normAutofit/>
          </a:bodyPr>
          <a:lstStyle/>
          <a:p>
            <a:pPr algn="l">
              <a:defRPr sz="1800"/>
            </a:pPr>
            <a:r>
              <a:rPr sz="2800" b="1" dirty="0"/>
              <a:t>Supports patients transitioning off mechanical ventilation.</a:t>
            </a:r>
          </a:p>
          <a:p>
            <a:pPr algn="l">
              <a:defRPr sz="1800"/>
            </a:pPr>
            <a:r>
              <a:rPr sz="2800" b="1" dirty="0"/>
              <a:t>Reduces the incidence of post-</a:t>
            </a:r>
            <a:r>
              <a:rPr sz="2800" b="1" dirty="0" err="1"/>
              <a:t>extubation</a:t>
            </a:r>
            <a:r>
              <a:rPr sz="2800" b="1" dirty="0"/>
              <a:t> respiratory distress.</a:t>
            </a:r>
          </a:p>
          <a:p>
            <a:pPr algn="l">
              <a:defRPr sz="1800"/>
            </a:pPr>
            <a:r>
              <a:rPr sz="2800" b="1" dirty="0"/>
              <a:t>Particularly effective in patients with underlying lung disease.</a:t>
            </a:r>
          </a:p>
          <a:p>
            <a:pPr algn="l">
              <a:defRPr sz="1800"/>
            </a:pPr>
            <a:r>
              <a:rPr sz="2800" b="1" dirty="0"/>
              <a:t>Can prevent the need for </a:t>
            </a:r>
            <a:r>
              <a:rPr sz="2800" b="1"/>
              <a:t>reintubation.</a:t>
            </a:r>
            <a:endParaRPr sz="2800"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4303C-E830-9408-30D9-14299A934248}"/>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194CFA65-C183-2952-0F24-2176B3958E24}"/>
              </a:ext>
            </a:extLst>
          </p:cNvPr>
          <p:cNvSpPr>
            <a:spLocks noGrp="1"/>
          </p:cNvSpPr>
          <p:nvPr>
            <p:ph idx="1"/>
          </p:nvPr>
        </p:nvSpPr>
        <p:spPr>
          <a:xfrm>
            <a:off x="0" y="0"/>
            <a:ext cx="9144000" cy="6858000"/>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fa-IR" dirty="0"/>
          </a:p>
        </p:txBody>
      </p:sp>
    </p:spTree>
    <p:extLst>
      <p:ext uri="{BB962C8B-B14F-4D97-AF65-F5344CB8AC3E}">
        <p14:creationId xmlns:p14="http://schemas.microsoft.com/office/powerpoint/2010/main" val="2140253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08898-0B70-8205-4C8D-61252377998E}"/>
              </a:ext>
            </a:extLst>
          </p:cNvPr>
          <p:cNvSpPr>
            <a:spLocks noGrp="1"/>
          </p:cNvSpPr>
          <p:nvPr>
            <p:ph type="title"/>
          </p:nvPr>
        </p:nvSpPr>
        <p:spPr>
          <a:xfrm>
            <a:off x="457200" y="127592"/>
            <a:ext cx="8229600" cy="950582"/>
          </a:xfrm>
        </p:spPr>
        <p:txBody>
          <a:bodyPr>
            <a:normAutofit fontScale="90000"/>
          </a:bodyPr>
          <a:lstStyle/>
          <a:p>
            <a:r>
              <a:rPr lang="en-US" b="1" dirty="0">
                <a:solidFill>
                  <a:schemeClr val="accent3">
                    <a:lumMod val="75000"/>
                  </a:schemeClr>
                </a:solidFill>
              </a:rPr>
              <a:t>Considerations for Post-Surgery Oxygen Delivery</a:t>
            </a:r>
            <a:endParaRPr lang="fa-IR" b="1" dirty="0">
              <a:solidFill>
                <a:schemeClr val="accent3">
                  <a:lumMod val="75000"/>
                </a:schemeClr>
              </a:solidFill>
            </a:endParaRPr>
          </a:p>
        </p:txBody>
      </p:sp>
      <p:sp>
        <p:nvSpPr>
          <p:cNvPr id="3" name="Content Placeholder 2">
            <a:extLst>
              <a:ext uri="{FF2B5EF4-FFF2-40B4-BE49-F238E27FC236}">
                <a16:creationId xmlns:a16="http://schemas.microsoft.com/office/drawing/2014/main" id="{47E161CB-795E-D910-9246-D9FFFA4772D5}"/>
              </a:ext>
            </a:extLst>
          </p:cNvPr>
          <p:cNvSpPr>
            <a:spLocks noGrp="1"/>
          </p:cNvSpPr>
          <p:nvPr>
            <p:ph idx="1"/>
          </p:nvPr>
        </p:nvSpPr>
        <p:spPr>
          <a:xfrm>
            <a:off x="327546" y="1448724"/>
            <a:ext cx="8707272" cy="5281684"/>
          </a:xfrm>
        </p:spPr>
        <p:txBody>
          <a:bodyPr>
            <a:noAutofit/>
          </a:bodyPr>
          <a:lstStyle/>
          <a:p>
            <a:r>
              <a:rPr lang="en-US" b="1" i="0" dirty="0">
                <a:solidFill>
                  <a:srgbClr val="00B050"/>
                </a:solidFill>
                <a:effectLst/>
                <a:latin typeface="PhotinaMT"/>
              </a:rPr>
              <a:t>The oxygen delivery system of choice</a:t>
            </a:r>
            <a:r>
              <a:rPr lang="en-US" b="1" dirty="0">
                <a:solidFill>
                  <a:srgbClr val="00B050"/>
                </a:solidFill>
              </a:rPr>
              <a:t> :</a:t>
            </a:r>
          </a:p>
          <a:p>
            <a:pPr lvl="1"/>
            <a:r>
              <a:rPr lang="en-US" sz="2400" b="1" i="0" dirty="0">
                <a:solidFill>
                  <a:srgbClr val="92D050"/>
                </a:solidFill>
                <a:effectLst/>
                <a:latin typeface="PhotinaMT"/>
              </a:rPr>
              <a:t>Degree of hypoxemia</a:t>
            </a:r>
          </a:p>
          <a:p>
            <a:pPr lvl="1"/>
            <a:r>
              <a:rPr lang="en-US" sz="2400" b="1" i="0" dirty="0">
                <a:solidFill>
                  <a:srgbClr val="92D050"/>
                </a:solidFill>
                <a:effectLst/>
                <a:latin typeface="PhotinaMT"/>
              </a:rPr>
              <a:t>Surgical procedure</a:t>
            </a:r>
          </a:p>
          <a:p>
            <a:pPr lvl="1"/>
            <a:r>
              <a:rPr lang="en-US" sz="2400" b="1" i="0" dirty="0">
                <a:solidFill>
                  <a:srgbClr val="92D050"/>
                </a:solidFill>
                <a:effectLst/>
                <a:latin typeface="PhotinaMT"/>
              </a:rPr>
              <a:t>Patient compliance</a:t>
            </a:r>
            <a:endParaRPr lang="en-US" sz="2400" b="1" dirty="0">
              <a:solidFill>
                <a:srgbClr val="92D050"/>
              </a:solidFill>
            </a:endParaRPr>
          </a:p>
          <a:p>
            <a:r>
              <a:rPr lang="en-US" sz="2400" b="1" i="0" dirty="0">
                <a:solidFill>
                  <a:schemeClr val="accent1">
                    <a:lumMod val="75000"/>
                  </a:schemeClr>
                </a:solidFill>
                <a:effectLst/>
                <a:latin typeface="PhotinaMT"/>
              </a:rPr>
              <a:t>Oxygen should be humidified</a:t>
            </a:r>
            <a:endParaRPr lang="en-US" sz="2400" b="1" dirty="0">
              <a:solidFill>
                <a:schemeClr val="accent1">
                  <a:lumMod val="75000"/>
                </a:schemeClr>
              </a:solidFill>
            </a:endParaRPr>
          </a:p>
          <a:p>
            <a:r>
              <a:rPr lang="en-US" sz="2400" b="1" i="0" dirty="0">
                <a:solidFill>
                  <a:schemeClr val="accent6">
                    <a:lumMod val="75000"/>
                  </a:schemeClr>
                </a:solidFill>
                <a:effectLst/>
                <a:latin typeface="PhotinaMT"/>
              </a:rPr>
              <a:t>Patients who have just undergone head and neck surgery: </a:t>
            </a:r>
          </a:p>
          <a:p>
            <a:pPr lvl="1"/>
            <a:r>
              <a:rPr lang="en-US" sz="2400" b="1" i="0" dirty="0">
                <a:solidFill>
                  <a:srgbClr val="FF0000"/>
                </a:solidFill>
                <a:effectLst/>
                <a:latin typeface="PhotinaMT"/>
              </a:rPr>
              <a:t>may not be candidates for face mask</a:t>
            </a:r>
          </a:p>
          <a:p>
            <a:pPr lvl="1"/>
            <a:r>
              <a:rPr lang="en-US" sz="2400" b="1" i="0" dirty="0">
                <a:solidFill>
                  <a:srgbClr val="FF0000"/>
                </a:solidFill>
                <a:effectLst/>
                <a:latin typeface="PhotinaMT"/>
              </a:rPr>
              <a:t>nasal packing prohibits the use of nasal cannulas</a:t>
            </a:r>
            <a:endParaRPr lang="en-US" sz="2400" b="1" dirty="0">
              <a:solidFill>
                <a:srgbClr val="FF0000"/>
              </a:solidFill>
            </a:endParaRPr>
          </a:p>
          <a:p>
            <a:r>
              <a:rPr lang="en-US" sz="2400" b="1" dirty="0">
                <a:solidFill>
                  <a:srgbClr val="0070C0"/>
                </a:solidFill>
              </a:rPr>
              <a:t>Individualized approach ensures patient safety.</a:t>
            </a:r>
          </a:p>
          <a:p>
            <a:endParaRPr lang="fa-IR" sz="2800" b="1" dirty="0">
              <a:solidFill>
                <a:srgbClr val="00B050"/>
              </a:solidFill>
            </a:endParaRPr>
          </a:p>
        </p:txBody>
      </p:sp>
    </p:spTree>
    <p:extLst>
      <p:ext uri="{BB962C8B-B14F-4D97-AF65-F5344CB8AC3E}">
        <p14:creationId xmlns:p14="http://schemas.microsoft.com/office/powerpoint/2010/main" val="1302349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solidFill>
                  <a:schemeClr val="accent3">
                    <a:lumMod val="75000"/>
                  </a:schemeClr>
                </a:solidFill>
              </a:rPr>
              <a:t>Supplemental Oxygen in the PACU</a:t>
            </a:r>
          </a:p>
        </p:txBody>
      </p:sp>
      <p:sp>
        <p:nvSpPr>
          <p:cNvPr id="3" name="Content Placeholder 2"/>
          <p:cNvSpPr>
            <a:spLocks noGrp="1"/>
          </p:cNvSpPr>
          <p:nvPr>
            <p:ph idx="1"/>
          </p:nvPr>
        </p:nvSpPr>
        <p:spPr>
          <a:xfrm>
            <a:off x="457200" y="1417638"/>
            <a:ext cx="8229600" cy="4738613"/>
          </a:xfrm>
        </p:spPr>
        <p:txBody>
          <a:bodyPr/>
          <a:lstStyle/>
          <a:p>
            <a:pPr algn="l">
              <a:defRPr sz="1800"/>
            </a:pPr>
            <a:r>
              <a:rPr sz="2800" b="1" dirty="0">
                <a:solidFill>
                  <a:schemeClr val="accent5">
                    <a:lumMod val="75000"/>
                  </a:schemeClr>
                </a:solidFill>
              </a:rPr>
              <a:t>Hypoxemia is common post-surgery due to anesthesia effects.</a:t>
            </a:r>
          </a:p>
          <a:p>
            <a:pPr algn="l">
              <a:defRPr sz="1800"/>
            </a:pPr>
            <a:r>
              <a:rPr sz="2800" b="1" dirty="0">
                <a:solidFill>
                  <a:srgbClr val="00B050"/>
                </a:solidFill>
              </a:rPr>
              <a:t>Oxygen therapy tailored to patient's needs ensures proper saturation</a:t>
            </a:r>
            <a:r>
              <a:rPr sz="2800" b="1" dirty="0"/>
              <a:t>.</a:t>
            </a:r>
          </a:p>
          <a:p>
            <a:pPr algn="l">
              <a:defRPr sz="1800"/>
            </a:pPr>
            <a:r>
              <a:rPr sz="2800" b="1" dirty="0">
                <a:solidFill>
                  <a:schemeClr val="accent6">
                    <a:lumMod val="75000"/>
                  </a:schemeClr>
                </a:solidFill>
              </a:rPr>
              <a:t>Common causes: atelectasis, pain, residual anesthesia.</a:t>
            </a:r>
          </a:p>
          <a:p>
            <a:pPr algn="l">
              <a:defRPr sz="1800"/>
            </a:pPr>
            <a:r>
              <a:rPr sz="2800" b="1" dirty="0">
                <a:solidFill>
                  <a:schemeClr val="accent6">
                    <a:lumMod val="50000"/>
                  </a:schemeClr>
                </a:solidFill>
              </a:rPr>
              <a:t>Close monitoring helps adjust oxygen delivery as needed</a:t>
            </a:r>
            <a:r>
              <a:rPr dirty="0">
                <a:solidFill>
                  <a:schemeClr val="accent6">
                    <a:lumMod val="50000"/>
                  </a:schemeClr>
                </a:solidFill>
              </a:rPr>
              <a:t>.</a:t>
            </a:r>
          </a:p>
        </p:txBody>
      </p:sp>
      <p:pic>
        <p:nvPicPr>
          <p:cNvPr id="1026" name="Picture 2" descr="RespArray™ Patient Monitor | Medtronic">
            <a:extLst>
              <a:ext uri="{FF2B5EF4-FFF2-40B4-BE49-F238E27FC236}">
                <a16:creationId xmlns:a16="http://schemas.microsoft.com/office/drawing/2014/main" id="{631F8108-6B68-2D81-A7B9-F16CFB3B9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8809" y="4628706"/>
            <a:ext cx="3644309" cy="21258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raven &amp; Hirnle's Nursing Procedures and Fundamentals Online">
            <a:extLst>
              <a:ext uri="{FF2B5EF4-FFF2-40B4-BE49-F238E27FC236}">
                <a16:creationId xmlns:a16="http://schemas.microsoft.com/office/drawing/2014/main" id="{6DF5DDF1-478B-47BC-6011-25EBFF2AA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478" y="4685246"/>
            <a:ext cx="3020814" cy="20169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xygen Humidifier, Pre-filled with Sterile Water - Medical Warehouse">
            <a:extLst>
              <a:ext uri="{FF2B5EF4-FFF2-40B4-BE49-F238E27FC236}">
                <a16:creationId xmlns:a16="http://schemas.microsoft.com/office/drawing/2014/main" id="{85531395-22C4-4461-5EC8-991BC9F60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066" y="4412511"/>
            <a:ext cx="2562447" cy="25624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b="1" dirty="0">
                <a:solidFill>
                  <a:schemeClr val="accent1">
                    <a:lumMod val="75000"/>
                  </a:schemeClr>
                </a:solidFill>
              </a:rPr>
              <a:t>Importance of Humidification</a:t>
            </a:r>
          </a:p>
        </p:txBody>
      </p:sp>
      <p:sp>
        <p:nvSpPr>
          <p:cNvPr id="3" name="Content Placeholder 2"/>
          <p:cNvSpPr>
            <a:spLocks noGrp="1"/>
          </p:cNvSpPr>
          <p:nvPr>
            <p:ph idx="1"/>
          </p:nvPr>
        </p:nvSpPr>
        <p:spPr>
          <a:xfrm>
            <a:off x="457200" y="1417638"/>
            <a:ext cx="8229600" cy="4525963"/>
          </a:xfrm>
        </p:spPr>
        <p:txBody>
          <a:bodyPr/>
          <a:lstStyle/>
          <a:p>
            <a:pPr algn="l">
              <a:defRPr sz="1800"/>
            </a:pPr>
            <a:r>
              <a:rPr sz="2800" b="1" dirty="0">
                <a:solidFill>
                  <a:schemeClr val="accent5">
                    <a:lumMod val="75000"/>
                  </a:schemeClr>
                </a:solidFill>
              </a:rPr>
              <a:t>Dry oxygen can irritate nasal and oral mucosa.</a:t>
            </a:r>
          </a:p>
          <a:p>
            <a:pPr algn="l">
              <a:defRPr sz="1800"/>
            </a:pPr>
            <a:r>
              <a:rPr sz="2800" b="1" dirty="0">
                <a:solidFill>
                  <a:schemeClr val="accent5">
                    <a:lumMod val="75000"/>
                  </a:schemeClr>
                </a:solidFill>
              </a:rPr>
              <a:t>Humidification prevents discomfort, especially with prolonged use.</a:t>
            </a:r>
          </a:p>
          <a:p>
            <a:pPr algn="l">
              <a:defRPr sz="1800"/>
            </a:pPr>
            <a:r>
              <a:rPr sz="2800" b="1" dirty="0">
                <a:solidFill>
                  <a:schemeClr val="accent5">
                    <a:lumMod val="75000"/>
                  </a:schemeClr>
                </a:solidFill>
              </a:rPr>
              <a:t>Recommended for patients requiring high-flow oxygen therapy.</a:t>
            </a:r>
          </a:p>
          <a:p>
            <a:pPr algn="l">
              <a:defRPr sz="1800"/>
            </a:pPr>
            <a:r>
              <a:rPr sz="2800" b="1" dirty="0">
                <a:solidFill>
                  <a:schemeClr val="accent5">
                    <a:lumMod val="75000"/>
                  </a:schemeClr>
                </a:solidFill>
              </a:rPr>
              <a:t>Enhances patient comfort and reduces mucosal dryness.</a:t>
            </a:r>
          </a:p>
        </p:txBody>
      </p:sp>
      <p:pic>
        <p:nvPicPr>
          <p:cNvPr id="2050" name="Picture 2" descr="Humidifier Oxygen Therapy – Gazmin">
            <a:extLst>
              <a:ext uri="{FF2B5EF4-FFF2-40B4-BE49-F238E27FC236}">
                <a16:creationId xmlns:a16="http://schemas.microsoft.com/office/drawing/2014/main" id="{F3E3305A-1354-0BA2-AE18-14776497EE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0531" y="4521006"/>
            <a:ext cx="2147775" cy="23454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1B858-588F-3F1E-C0DD-991874BCBF63}"/>
              </a:ext>
            </a:extLst>
          </p:cNvPr>
          <p:cNvSpPr>
            <a:spLocks noGrp="1"/>
          </p:cNvSpPr>
          <p:nvPr>
            <p:ph type="title"/>
          </p:nvPr>
        </p:nvSpPr>
        <p:spPr/>
        <p:txBody>
          <a:bodyPr>
            <a:normAutofit/>
          </a:bodyPr>
          <a:lstStyle/>
          <a:p>
            <a:r>
              <a:rPr lang="en-US" sz="4800" b="1" dirty="0">
                <a:solidFill>
                  <a:srgbClr val="00B050"/>
                </a:solidFill>
              </a:rPr>
              <a:t>oxygen delivery devices</a:t>
            </a:r>
            <a:endParaRPr lang="fa-IR" sz="4800" b="1" dirty="0">
              <a:solidFill>
                <a:srgbClr val="00B050"/>
              </a:solidFill>
            </a:endParaRPr>
          </a:p>
        </p:txBody>
      </p:sp>
      <p:pic>
        <p:nvPicPr>
          <p:cNvPr id="3074" name="Picture 2" descr="Salter Style Premature to Infant Oxygen Nasal Cannulas | AirLife">
            <a:extLst>
              <a:ext uri="{FF2B5EF4-FFF2-40B4-BE49-F238E27FC236}">
                <a16:creationId xmlns:a16="http://schemas.microsoft.com/office/drawing/2014/main" id="{49D61934-0B78-3531-BD4A-B26CBF6C2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521" y="1329070"/>
            <a:ext cx="2099930" cy="20999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OXYGEN FACE MASK, simple, with tubing, adult size | Unicat">
            <a:extLst>
              <a:ext uri="{FF2B5EF4-FFF2-40B4-BE49-F238E27FC236}">
                <a16:creationId xmlns:a16="http://schemas.microsoft.com/office/drawing/2014/main" id="{3EC3C776-65F5-A999-EB17-67CBF240944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12312" y="1342158"/>
            <a:ext cx="3300049" cy="229408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igh Concentration Oxygen Masks - Mainline Medical">
            <a:extLst>
              <a:ext uri="{FF2B5EF4-FFF2-40B4-BE49-F238E27FC236}">
                <a16:creationId xmlns:a16="http://schemas.microsoft.com/office/drawing/2014/main" id="{612A89CD-92FE-E3D7-9C67-B4E5487257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6084" y="141763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dult (L) Transparent Tracheostomy Mask at Rs 275 in Ahmedabad | ID:  26536872462">
            <a:extLst>
              <a:ext uri="{FF2B5EF4-FFF2-40B4-BE49-F238E27FC236}">
                <a16:creationId xmlns:a16="http://schemas.microsoft.com/office/drawing/2014/main" id="{E076ACA2-ED5F-ED52-CD33-DB34D942F5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52" y="3065431"/>
            <a:ext cx="2912878" cy="291287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SO CE Approved Sterile PVC Venturi Oxygen Mask Kit with Tube - Venturi Mask,  Adjustable Venturi Oxygen Mask | Made-in-China.com">
            <a:extLst>
              <a:ext uri="{FF2B5EF4-FFF2-40B4-BE49-F238E27FC236}">
                <a16:creationId xmlns:a16="http://schemas.microsoft.com/office/drawing/2014/main" id="{AB3C6E48-BE26-382F-70BE-E2ACE96290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3710" y="3860299"/>
            <a:ext cx="1961083" cy="196108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OM-5 Series Oxygen Face Tent Mask by GaleMed | Safe and Effective">
            <a:extLst>
              <a:ext uri="{FF2B5EF4-FFF2-40B4-BE49-F238E27FC236}">
                <a16:creationId xmlns:a16="http://schemas.microsoft.com/office/drawing/2014/main" id="{A07E7ED9-0050-0558-84A6-B1928FC8B4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0917" y="3619343"/>
            <a:ext cx="1961083"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Vyatil - Vyatil">
            <a:extLst>
              <a:ext uri="{FF2B5EF4-FFF2-40B4-BE49-F238E27FC236}">
                <a16:creationId xmlns:a16="http://schemas.microsoft.com/office/drawing/2014/main" id="{BAB60FB1-B212-C65B-B643-3C2BAF0A99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1037" y="3732762"/>
            <a:ext cx="2160091" cy="194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010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Alternative Oxygen Delivery Options</a:t>
            </a:r>
          </a:p>
        </p:txBody>
      </p:sp>
      <p:sp>
        <p:nvSpPr>
          <p:cNvPr id="3" name="Content Placeholder 2"/>
          <p:cNvSpPr>
            <a:spLocks noGrp="1"/>
          </p:cNvSpPr>
          <p:nvPr>
            <p:ph idx="1"/>
          </p:nvPr>
        </p:nvSpPr>
        <p:spPr/>
        <p:txBody>
          <a:bodyPr>
            <a:normAutofit/>
          </a:bodyPr>
          <a:lstStyle/>
          <a:p>
            <a:pPr algn="l">
              <a:defRPr sz="1800"/>
            </a:pPr>
            <a:r>
              <a:rPr sz="2800" dirty="0"/>
              <a:t>Face tents: Provide oxygen without pressure on the face.</a:t>
            </a:r>
          </a:p>
          <a:p>
            <a:pPr algn="l">
              <a:defRPr sz="1800"/>
            </a:pPr>
            <a:r>
              <a:rPr sz="2800" dirty="0"/>
              <a:t>Blow-by setups: Deliver oxygen near the face without direct contact.</a:t>
            </a:r>
          </a:p>
          <a:p>
            <a:pPr algn="l">
              <a:defRPr sz="1800"/>
            </a:pPr>
            <a:r>
              <a:rPr sz="2800" dirty="0"/>
              <a:t>Useful for facial trauma or grafts where masks can't be used.</a:t>
            </a:r>
          </a:p>
          <a:p>
            <a:pPr algn="l">
              <a:defRPr sz="1800"/>
            </a:pPr>
            <a:r>
              <a:rPr sz="2800" dirty="0"/>
              <a:t>Maintain adequate </a:t>
            </a:r>
            <a:r>
              <a:rPr sz="2800" dirty="0" err="1"/>
              <a:t>FiO</a:t>
            </a:r>
            <a:r>
              <a:rPr sz="2800" dirty="0"/>
              <a:t>₂ levels without discomfort.</a:t>
            </a:r>
          </a:p>
        </p:txBody>
      </p:sp>
      <p:pic>
        <p:nvPicPr>
          <p:cNvPr id="4" name="Picture 14" descr="OM-5 Series Oxygen Face Tent Mask by GaleMed | Safe and Effective">
            <a:extLst>
              <a:ext uri="{FF2B5EF4-FFF2-40B4-BE49-F238E27FC236}">
                <a16:creationId xmlns:a16="http://schemas.microsoft.com/office/drawing/2014/main" id="{9DFA819F-5BB4-A8F0-CD40-7F5002FDBC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856" y="4871058"/>
            <a:ext cx="1818167" cy="198694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ic2fly.com - This website is for sale! - Resources and ...">
            <a:extLst>
              <a:ext uri="{FF2B5EF4-FFF2-40B4-BE49-F238E27FC236}">
                <a16:creationId xmlns:a16="http://schemas.microsoft.com/office/drawing/2014/main" id="{EFDC5C9B-70CF-3E24-1072-CFBF8C3DF1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590" y="5031601"/>
            <a:ext cx="1239912" cy="15517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BEEE5-24F9-A92E-370A-8BB434DD771E}"/>
              </a:ext>
            </a:extLst>
          </p:cNvPr>
          <p:cNvSpPr>
            <a:spLocks noGrp="1"/>
          </p:cNvSpPr>
          <p:nvPr>
            <p:ph type="title"/>
          </p:nvPr>
        </p:nvSpPr>
        <p:spPr/>
        <p:txBody>
          <a:bodyPr/>
          <a:lstStyle/>
          <a:p>
            <a:r>
              <a:rPr lang="en-US" sz="4400" dirty="0"/>
              <a:t>Blow-by setups</a:t>
            </a:r>
            <a:endParaRPr lang="fa-IR" dirty="0"/>
          </a:p>
        </p:txBody>
      </p:sp>
      <p:pic>
        <p:nvPicPr>
          <p:cNvPr id="5" name="Content Placeholder 4">
            <a:extLst>
              <a:ext uri="{FF2B5EF4-FFF2-40B4-BE49-F238E27FC236}">
                <a16:creationId xmlns:a16="http://schemas.microsoft.com/office/drawing/2014/main" id="{215A6E35-198E-C592-7462-219830DA5742}"/>
              </a:ext>
            </a:extLst>
          </p:cNvPr>
          <p:cNvPicPr>
            <a:picLocks noGrp="1" noChangeAspect="1"/>
          </p:cNvPicPr>
          <p:nvPr>
            <p:ph idx="1"/>
          </p:nvPr>
        </p:nvPicPr>
        <p:blipFill>
          <a:blip r:embed="rId3"/>
          <a:stretch>
            <a:fillRect/>
          </a:stretch>
        </p:blipFill>
        <p:spPr>
          <a:xfrm>
            <a:off x="6499570" y="2636709"/>
            <a:ext cx="2320886" cy="3020754"/>
          </a:xfrm>
        </p:spPr>
      </p:pic>
      <p:pic>
        <p:nvPicPr>
          <p:cNvPr id="5124" name="Picture 4" descr="pic2fly.com - This website is for sale! - Resources and ...">
            <a:extLst>
              <a:ext uri="{FF2B5EF4-FFF2-40B4-BE49-F238E27FC236}">
                <a16:creationId xmlns:a16="http://schemas.microsoft.com/office/drawing/2014/main" id="{9B0FA3E9-436E-B6B8-5CAC-19313F3869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594" y="2296632"/>
            <a:ext cx="2413689" cy="30207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4BF9D55-71A7-B41E-D0EB-7C7974F8F186}"/>
              </a:ext>
            </a:extLst>
          </p:cNvPr>
          <p:cNvPicPr>
            <a:picLocks noChangeAspect="1"/>
          </p:cNvPicPr>
          <p:nvPr/>
        </p:nvPicPr>
        <p:blipFill>
          <a:blip r:embed="rId5"/>
          <a:stretch>
            <a:fillRect/>
          </a:stretch>
        </p:blipFill>
        <p:spPr>
          <a:xfrm>
            <a:off x="3216316" y="2828364"/>
            <a:ext cx="3061221" cy="2323110"/>
          </a:xfrm>
          <a:prstGeom prst="rect">
            <a:avLst/>
          </a:prstGeom>
        </p:spPr>
      </p:pic>
      <p:sp>
        <p:nvSpPr>
          <p:cNvPr id="4" name="TextBox 3">
            <a:extLst>
              <a:ext uri="{FF2B5EF4-FFF2-40B4-BE49-F238E27FC236}">
                <a16:creationId xmlns:a16="http://schemas.microsoft.com/office/drawing/2014/main" id="{E6D98B41-A59D-B87F-6EDD-77341AB3FA4C}"/>
              </a:ext>
            </a:extLst>
          </p:cNvPr>
          <p:cNvSpPr txBox="1"/>
          <p:nvPr/>
        </p:nvSpPr>
        <p:spPr>
          <a:xfrm>
            <a:off x="708282" y="1199671"/>
            <a:ext cx="7978517" cy="954107"/>
          </a:xfrm>
          <a:prstGeom prst="rect">
            <a:avLst/>
          </a:prstGeom>
          <a:noFill/>
        </p:spPr>
        <p:txBody>
          <a:bodyPr wrap="square">
            <a:spAutoFit/>
          </a:bodyPr>
          <a:lstStyle/>
          <a:p>
            <a:r>
              <a:rPr lang="en-US" sz="2800" b="1" dirty="0">
                <a:solidFill>
                  <a:srgbClr val="92D050"/>
                </a:solidFill>
              </a:rPr>
              <a:t>O2% : 30% to 40%, depending on the flow rate and proximity of the oxygen source to the child's face.</a:t>
            </a:r>
            <a:endParaRPr lang="fa-IR" sz="2800" b="1" dirty="0">
              <a:solidFill>
                <a:srgbClr val="92D050"/>
              </a:solidFill>
            </a:endParaRPr>
          </a:p>
        </p:txBody>
      </p:sp>
    </p:spTree>
    <p:extLst>
      <p:ext uri="{BB962C8B-B14F-4D97-AF65-F5344CB8AC3E}">
        <p14:creationId xmlns:p14="http://schemas.microsoft.com/office/powerpoint/2010/main" val="2030356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TotalTime>
  <Words>2023</Words>
  <Application>Microsoft Office PowerPoint</Application>
  <PresentationFormat>On-screen Show (4:3)</PresentationFormat>
  <Paragraphs>222</Paragraphs>
  <Slides>31</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PhotinaMT</vt:lpstr>
      <vt:lpstr>Office Theme</vt:lpstr>
      <vt:lpstr>PowerPoint Presentation</vt:lpstr>
      <vt:lpstr>OXYGEN DELIVERY SYSTEMS  </vt:lpstr>
      <vt:lpstr>Introduction</vt:lpstr>
      <vt:lpstr>Considerations for Post-Surgery Oxygen Delivery</vt:lpstr>
      <vt:lpstr>Supplemental Oxygen in the PACU</vt:lpstr>
      <vt:lpstr>Importance of Humidification</vt:lpstr>
      <vt:lpstr>oxygen delivery devices</vt:lpstr>
      <vt:lpstr>Alternative Oxygen Delivery Options</vt:lpstr>
      <vt:lpstr>Blow-by setups</vt:lpstr>
      <vt:lpstr>Elderly Patients &amp; Oxygen Delivery</vt:lpstr>
      <vt:lpstr>Simple Face Masks</vt:lpstr>
      <vt:lpstr>Non-Rebreather Masks</vt:lpstr>
      <vt:lpstr>Traditional Nasal Cannulas</vt:lpstr>
      <vt:lpstr>Venturi Oxygen Mask - Overview</vt:lpstr>
      <vt:lpstr>Head Tent - Overview</vt:lpstr>
      <vt:lpstr>Face Tent - Overview</vt:lpstr>
      <vt:lpstr>Nebulizer Oxygen Mask - Recovery Use</vt:lpstr>
      <vt:lpstr>High-Flow Nasal Cannula (HFNC) Overview</vt:lpstr>
      <vt:lpstr>Benefits of HFNC</vt:lpstr>
      <vt:lpstr>Continuous Positive Airway Pressure (CPAP)</vt:lpstr>
      <vt:lpstr>CPAP and Atelectasis</vt:lpstr>
      <vt:lpstr>CPAP Use in Bariatric Surgery</vt:lpstr>
      <vt:lpstr>Noninvasive Positive-Pressure Ventilation (NIPPV)</vt:lpstr>
      <vt:lpstr>Indications for NIPPV</vt:lpstr>
      <vt:lpstr>Contraindications for NIPPV</vt:lpstr>
      <vt:lpstr>NIPPV</vt:lpstr>
      <vt:lpstr>Success Factors for NIPPV</vt:lpstr>
      <vt:lpstr>Preventing Postoperative Respiratory Failure</vt:lpstr>
      <vt:lpstr>Prophylactic Use of NIPPV</vt:lpstr>
      <vt:lpstr>Post-Extubation Use of NIPPV</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Oxygen Delivery Systems and Postoperative Care</dc:title>
  <dc:subject/>
  <dc:creator>KaraPardazesh</dc:creator>
  <cp:keywords/>
  <dc:description>generated using python-pptx</dc:description>
  <cp:lastModifiedBy>hossein Moeinii</cp:lastModifiedBy>
  <cp:revision>34</cp:revision>
  <dcterms:created xsi:type="dcterms:W3CDTF">2013-01-27T09:14:16Z</dcterms:created>
  <dcterms:modified xsi:type="dcterms:W3CDTF">2024-11-28T10:14:56Z</dcterms:modified>
  <cp:category/>
</cp:coreProperties>
</file>